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92"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F1ACA1-AE75-4342-A3B2-757B8F341D18}"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EFCDE81-3D99-4A6A-93B0-0815E887D4BC}"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1ACA1-AE75-4342-A3B2-757B8F341D18}"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F1ACA1-AE75-4342-A3B2-757B8F341D18}"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1ACA1-AE75-4342-A3B2-757B8F341D18}"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F1ACA1-AE75-4342-A3B2-757B8F341D18}" type="datetimeFigureOut">
              <a:rPr lang="en-US" smtClean="0"/>
              <a:t>1/29/2013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CDE81-3D99-4A6A-93B0-0815E887D4BC}"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F1ACA1-AE75-4342-A3B2-757B8F341D18}"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F1ACA1-AE75-4342-A3B2-757B8F341D18}"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1ACA1-AE75-4342-A3B2-757B8F341D18}"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3F1ACA1-AE75-4342-A3B2-757B8F341D18}"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CDE81-3D99-4A6A-93B0-0815E887D4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F1ACA1-AE75-4342-A3B2-757B8F341D18}"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CDE81-3D99-4A6A-93B0-0815E887D4BC}"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3F1ACA1-AE75-4342-A3B2-757B8F341D18}" type="datetimeFigureOut">
              <a:rPr lang="en-US" smtClean="0"/>
              <a:t>1/29/2013</a:t>
            </a:fld>
            <a:endParaRPr lang="en-US"/>
          </a:p>
        </p:txBody>
      </p:sp>
      <p:sp>
        <p:nvSpPr>
          <p:cNvPr id="7" name="Slide Number Placeholder 6"/>
          <p:cNvSpPr>
            <a:spLocks noGrp="1"/>
          </p:cNvSpPr>
          <p:nvPr>
            <p:ph type="sldNum" sz="quarter" idx="12"/>
          </p:nvPr>
        </p:nvSpPr>
        <p:spPr/>
        <p:txBody>
          <a:bodyPr/>
          <a:lstStyle/>
          <a:p>
            <a:fld id="{3EFCDE81-3D99-4A6A-93B0-0815E887D4BC}"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3F1ACA1-AE75-4342-A3B2-757B8F341D18}"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EFCDE81-3D99-4A6A-93B0-0815E887D4BC}"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 Monarch’s Story</a:t>
            </a:r>
            <a:endParaRPr lang="en-US" dirty="0"/>
          </a:p>
        </p:txBody>
      </p:sp>
      <p:sp>
        <p:nvSpPr>
          <p:cNvPr id="2" name="Title 1"/>
          <p:cNvSpPr>
            <a:spLocks noGrp="1"/>
          </p:cNvSpPr>
          <p:nvPr>
            <p:ph type="ctrTitle"/>
          </p:nvPr>
        </p:nvSpPr>
        <p:spPr/>
        <p:txBody>
          <a:bodyPr/>
          <a:lstStyle/>
          <a:p>
            <a:r>
              <a:rPr lang="en-US" dirty="0" smtClean="0"/>
              <a:t>Charlemagne </a:t>
            </a:r>
            <a:endParaRPr lang="en-US" dirty="0"/>
          </a:p>
        </p:txBody>
      </p:sp>
    </p:spTree>
    <p:extLst>
      <p:ext uri="{BB962C8B-B14F-4D97-AF65-F5344CB8AC3E}">
        <p14:creationId xmlns:p14="http://schemas.microsoft.com/office/powerpoint/2010/main" val="385444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r>
              <a:rPr lang="en-US" dirty="0"/>
              <a:t>Charlemagne ruled his vast empire by using local officials called counts to help him. Each count was responsible for solving local problems. They also had the job of finding men and raising armies for the kingdom. At least once a year, Charlemagne paid surprise visits to his various counts to make sure they were managing fairly and effectively</a:t>
            </a:r>
            <a:r>
              <a:rPr lang="en-US" dirty="0" smtClean="0"/>
              <a:t>.</a:t>
            </a:r>
          </a:p>
          <a:p>
            <a:endParaRPr lang="en-US" dirty="0"/>
          </a:p>
          <a:p>
            <a:r>
              <a:rPr lang="en-US" dirty="0" smtClean="0"/>
              <a:t>DISCUSSION:  Why would delegating like this be a good idea?</a:t>
            </a:r>
            <a:endParaRPr lang="en-US" dirty="0"/>
          </a:p>
        </p:txBody>
      </p:sp>
    </p:spTree>
    <p:extLst>
      <p:ext uri="{BB962C8B-B14F-4D97-AF65-F5344CB8AC3E}">
        <p14:creationId xmlns:p14="http://schemas.microsoft.com/office/powerpoint/2010/main" val="16022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money</a:t>
            </a:r>
            <a:endParaRPr lang="en-US" dirty="0"/>
          </a:p>
        </p:txBody>
      </p:sp>
      <p:sp>
        <p:nvSpPr>
          <p:cNvPr id="3" name="Content Placeholder 2"/>
          <p:cNvSpPr>
            <a:spLocks noGrp="1"/>
          </p:cNvSpPr>
          <p:nvPr>
            <p:ph idx="1"/>
          </p:nvPr>
        </p:nvSpPr>
        <p:spPr/>
        <p:txBody>
          <a:bodyPr/>
          <a:lstStyle/>
          <a:p>
            <a:r>
              <a:rPr lang="en-US" dirty="0"/>
              <a:t>Local administrators collected taxes from the people. The amount due was fixed. People knew how much they owed. Most taxes were paid in barter. The tax collector could decide the value of a pig or of a bale of hay. Charlemagne realized this system could easily lead to an abuse of power. He changed that system too. He introduced a payment system using silver coins. He standardized the value of each coin. It was no longer up to the tax collector to assign a pig a value.  The farmer could sell his pig and then pay his taxes. </a:t>
            </a:r>
          </a:p>
        </p:txBody>
      </p:sp>
    </p:spTree>
    <p:extLst>
      <p:ext uri="{BB962C8B-B14F-4D97-AF65-F5344CB8AC3E}">
        <p14:creationId xmlns:p14="http://schemas.microsoft.com/office/powerpoint/2010/main" val="304928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coin</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828800"/>
            <a:ext cx="4262437" cy="431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50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Charismatic leader</a:t>
            </a:r>
            <a:endParaRPr lang="en-US" dirty="0"/>
          </a:p>
        </p:txBody>
      </p:sp>
      <p:sp>
        <p:nvSpPr>
          <p:cNvPr id="3" name="Content Placeholder 2"/>
          <p:cNvSpPr>
            <a:spLocks noGrp="1"/>
          </p:cNvSpPr>
          <p:nvPr>
            <p:ph idx="1"/>
          </p:nvPr>
        </p:nvSpPr>
        <p:spPr/>
        <p:txBody>
          <a:bodyPr/>
          <a:lstStyle/>
          <a:p>
            <a:r>
              <a:rPr lang="en-US" dirty="0"/>
              <a:t>Charlemagne held his kingdom together by the sheer force of his personality. He was not a king in a palace somewhere. He was out and about. He heroically fought in battles, wearing his big blue cape. He personally visited local administrators, creating new laws to protect his people. He had a horrible singing voice, but he often burst into song, as he strode through village after village.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391025"/>
            <a:ext cx="18573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53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gets involved</a:t>
            </a:r>
            <a:endParaRPr lang="en-US" dirty="0"/>
          </a:p>
        </p:txBody>
      </p:sp>
      <p:sp>
        <p:nvSpPr>
          <p:cNvPr id="3" name="Content Placeholder 2"/>
          <p:cNvSpPr>
            <a:spLocks noGrp="1"/>
          </p:cNvSpPr>
          <p:nvPr>
            <p:ph idx="1"/>
          </p:nvPr>
        </p:nvSpPr>
        <p:spPr/>
        <p:txBody>
          <a:bodyPr/>
          <a:lstStyle/>
          <a:p>
            <a:r>
              <a:rPr lang="en-US" dirty="0" smtClean="0"/>
              <a:t>One of the biggest things that Charlemagne did was unite church and state.  This means that the Catholic church and the government were tied to each other.  Basically it put the church in charge of handling taxes and things like that.</a:t>
            </a:r>
          </a:p>
          <a:p>
            <a:endParaRPr lang="en-US" dirty="0"/>
          </a:p>
          <a:p>
            <a:r>
              <a:rPr lang="en-US" dirty="0" smtClean="0"/>
              <a:t>It may not have been a perfect system,</a:t>
            </a:r>
          </a:p>
          <a:p>
            <a:pPr marL="114300" indent="0">
              <a:buNone/>
            </a:pPr>
            <a:r>
              <a:rPr lang="en-US" dirty="0"/>
              <a:t> </a:t>
            </a:r>
            <a:r>
              <a:rPr lang="en-US" dirty="0" smtClean="0"/>
              <a:t>  but it was organized and brought a lot </a:t>
            </a:r>
          </a:p>
          <a:p>
            <a:pPr marL="114300" indent="0">
              <a:buNone/>
            </a:pPr>
            <a:r>
              <a:rPr lang="en-US" dirty="0"/>
              <a:t> </a:t>
            </a:r>
            <a:r>
              <a:rPr lang="en-US" dirty="0" smtClean="0"/>
              <a:t>  of people together.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360" y="4038600"/>
            <a:ext cx="2309639" cy="246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60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Carolingian renaissance</a:t>
            </a:r>
            <a:endParaRPr lang="en-US" dirty="0"/>
          </a:p>
        </p:txBody>
      </p:sp>
      <p:sp>
        <p:nvSpPr>
          <p:cNvPr id="3" name="Content Placeholder 2"/>
          <p:cNvSpPr>
            <a:spLocks noGrp="1"/>
          </p:cNvSpPr>
          <p:nvPr>
            <p:ph idx="1"/>
          </p:nvPr>
        </p:nvSpPr>
        <p:spPr/>
        <p:txBody>
          <a:bodyPr/>
          <a:lstStyle/>
          <a:p>
            <a:r>
              <a:rPr lang="en-US" dirty="0" smtClean="0"/>
              <a:t>All these good changes brought about enlightenment, or all-around better understanding and civilization.  </a:t>
            </a:r>
          </a:p>
          <a:p>
            <a:endParaRPr lang="en-US" dirty="0"/>
          </a:p>
          <a:p>
            <a:r>
              <a:rPr lang="en-US" dirty="0" smtClean="0"/>
              <a:t>Charlemagne put together a writing</a:t>
            </a:r>
          </a:p>
          <a:p>
            <a:pPr marL="114300" indent="0">
              <a:buNone/>
            </a:pPr>
            <a:r>
              <a:rPr lang="en-US" dirty="0" smtClean="0"/>
              <a:t>  system that was common and easier</a:t>
            </a:r>
          </a:p>
          <a:p>
            <a:pPr marL="114300" indent="0">
              <a:buNone/>
            </a:pPr>
            <a:r>
              <a:rPr lang="en-US" dirty="0"/>
              <a:t> </a:t>
            </a:r>
            <a:r>
              <a:rPr lang="en-US" dirty="0" smtClean="0"/>
              <a:t> to write.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84389"/>
            <a:ext cx="2095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01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065" y="228599"/>
            <a:ext cx="5180457" cy="641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1447800" y="54102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800600" y="31242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4802659"/>
            <a:ext cx="1447800" cy="523220"/>
          </a:xfrm>
          <a:prstGeom prst="rect">
            <a:avLst/>
          </a:prstGeom>
          <a:noFill/>
        </p:spPr>
        <p:txBody>
          <a:bodyPr wrap="square" rtlCol="0">
            <a:spAutoFit/>
          </a:bodyPr>
          <a:lstStyle/>
          <a:p>
            <a:r>
              <a:rPr lang="en-US" sz="1400" dirty="0" smtClean="0"/>
              <a:t>Clear, capital letters</a:t>
            </a:r>
            <a:endParaRPr lang="en-US" sz="1400" dirty="0"/>
          </a:p>
        </p:txBody>
      </p:sp>
      <p:sp>
        <p:nvSpPr>
          <p:cNvPr id="10" name="TextBox 9"/>
          <p:cNvSpPr txBox="1"/>
          <p:nvPr/>
        </p:nvSpPr>
        <p:spPr>
          <a:xfrm>
            <a:off x="6781800" y="2819400"/>
            <a:ext cx="1752600" cy="523220"/>
          </a:xfrm>
          <a:prstGeom prst="rect">
            <a:avLst/>
          </a:prstGeom>
          <a:noFill/>
        </p:spPr>
        <p:txBody>
          <a:bodyPr wrap="square" rtlCol="0">
            <a:spAutoFit/>
          </a:bodyPr>
          <a:lstStyle/>
          <a:p>
            <a:r>
              <a:rPr lang="en-US" sz="1400" dirty="0" smtClean="0"/>
              <a:t>Spaces between words</a:t>
            </a:r>
            <a:endParaRPr lang="en-US" sz="1400" dirty="0"/>
          </a:p>
        </p:txBody>
      </p:sp>
    </p:spTree>
    <p:extLst>
      <p:ext uri="{BB962C8B-B14F-4D97-AF65-F5344CB8AC3E}">
        <p14:creationId xmlns:p14="http://schemas.microsoft.com/office/powerpoint/2010/main" val="259770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a:t>
            </a:r>
            <a:endParaRPr lang="en-US" dirty="0"/>
          </a:p>
        </p:txBody>
      </p:sp>
      <p:sp>
        <p:nvSpPr>
          <p:cNvPr id="3" name="Content Placeholder 2"/>
          <p:cNvSpPr>
            <a:spLocks noGrp="1"/>
          </p:cNvSpPr>
          <p:nvPr>
            <p:ph idx="1"/>
          </p:nvPr>
        </p:nvSpPr>
        <p:spPr/>
        <p:txBody>
          <a:bodyPr>
            <a:normAutofit lnSpcReduction="10000"/>
          </a:bodyPr>
          <a:lstStyle/>
          <a:p>
            <a:r>
              <a:rPr lang="en-US" dirty="0" smtClean="0"/>
              <a:t>Can you decipher it? </a:t>
            </a:r>
            <a:r>
              <a:rPr lang="en-US" dirty="0" smtClean="0">
                <a:sym typeface="Wingdings" pitchFamily="2" charset="2"/>
              </a:rPr>
              <a:t></a:t>
            </a:r>
            <a:endParaRPr lang="en-US" dirty="0" smtClean="0"/>
          </a:p>
          <a:p>
            <a:endParaRPr lang="en-US" dirty="0"/>
          </a:p>
          <a:p>
            <a:endParaRPr lang="en-US" dirty="0" smtClean="0"/>
          </a:p>
          <a:p>
            <a:endParaRPr lang="en-US" dirty="0" smtClean="0"/>
          </a:p>
          <a:p>
            <a:endParaRPr lang="en-US" dirty="0"/>
          </a:p>
          <a:p>
            <a:r>
              <a:rPr lang="en-US" dirty="0" smtClean="0"/>
              <a:t>MONASTERIESWERECHURCHESFARMSHOMESANDSCHOOLSALLROLLEDINTOONEMOSTMONKSSPENTMUCHOFTHEDAYINPRAYERTHEYALSOFARMEDSTUDIEDANDMADEWINEMEDICINESANDCRAFTGOODSMONASTERIESSERVEDASCENTERSOFLEARNINGINTHEMIDDLEAGES…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219450" cy="22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6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Carolingian miniscule</a:t>
            </a:r>
            <a:endParaRPr lang="en-US" dirty="0"/>
          </a:p>
        </p:txBody>
      </p:sp>
      <p:sp>
        <p:nvSpPr>
          <p:cNvPr id="3" name="Content Placeholder 2"/>
          <p:cNvSpPr>
            <a:spLocks noGrp="1"/>
          </p:cNvSpPr>
          <p:nvPr>
            <p:ph idx="1"/>
          </p:nvPr>
        </p:nvSpPr>
        <p:spPr/>
        <p:txBody>
          <a:bodyPr/>
          <a:lstStyle/>
          <a:p>
            <a:r>
              <a:rPr lang="en-US" dirty="0" smtClean="0"/>
              <a:t>Monasteries were churches, farms, homes, and schools all rolled into one.  Most monks spent much of the day in prayer.  They also farmed, studied, and made wine, medicines, and craft goods.</a:t>
            </a:r>
          </a:p>
          <a:p>
            <a:r>
              <a:rPr lang="en-US" dirty="0" smtClean="0"/>
              <a:t>Monasteries served as centers of learning…</a:t>
            </a:r>
          </a:p>
          <a:p>
            <a:endParaRPr lang="en-US" dirty="0"/>
          </a:p>
          <a:p>
            <a:endParaRPr lang="en-US" dirty="0" smtClean="0"/>
          </a:p>
          <a:p>
            <a:r>
              <a:rPr lang="en-US" dirty="0" smtClean="0"/>
              <a:t>Better?? </a:t>
            </a:r>
            <a:r>
              <a:rPr lang="en-US" dirty="0" smtClean="0">
                <a:sym typeface="Wingdings" pitchFamily="2" charset="2"/>
              </a:rPr>
              <a:t></a:t>
            </a:r>
            <a:endParaRPr lang="en-US" dirty="0" smtClean="0"/>
          </a:p>
          <a:p>
            <a:endParaRPr lang="en-US" dirty="0"/>
          </a:p>
        </p:txBody>
      </p:sp>
    </p:spTree>
    <p:extLst>
      <p:ext uri="{BB962C8B-B14F-4D97-AF65-F5344CB8AC3E}">
        <p14:creationId xmlns:p14="http://schemas.microsoft.com/office/powerpoint/2010/main" val="354404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heritage</a:t>
            </a:r>
            <a:endParaRPr lang="en-US" dirty="0"/>
          </a:p>
        </p:txBody>
      </p:sp>
      <p:sp>
        <p:nvSpPr>
          <p:cNvPr id="3" name="Content Placeholder 2"/>
          <p:cNvSpPr>
            <a:spLocks noGrp="1"/>
          </p:cNvSpPr>
          <p:nvPr>
            <p:ph idx="1"/>
          </p:nvPr>
        </p:nvSpPr>
        <p:spPr/>
        <p:txBody>
          <a:bodyPr/>
          <a:lstStyle/>
          <a:p>
            <a:r>
              <a:rPr lang="en-US" dirty="0"/>
              <a:t>Charlemagne was one of Europe's most successful monarchs. He was king of the Franks in 768 CE. His father, Pepin the Short, ruled before him, and his grandfather - Charles Martel - ruled before that. These two men were good rulers, but Charlemagne was a far more </a:t>
            </a:r>
            <a:r>
              <a:rPr lang="en-US" b="1" i="1" dirty="0"/>
              <a:t>impressive</a:t>
            </a:r>
            <a:r>
              <a:rPr lang="en-US" dirty="0"/>
              <a:t> king.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02825"/>
            <a:ext cx="2538412" cy="310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91759"/>
            <a:ext cx="16859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59" y="4056363"/>
            <a:ext cx="2247141" cy="272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6400800"/>
            <a:ext cx="1447800" cy="307777"/>
          </a:xfrm>
          <a:prstGeom prst="rect">
            <a:avLst/>
          </a:prstGeom>
          <a:solidFill>
            <a:schemeClr val="bg1"/>
          </a:solidFill>
        </p:spPr>
        <p:txBody>
          <a:bodyPr wrap="square" rtlCol="0">
            <a:spAutoFit/>
          </a:bodyPr>
          <a:lstStyle/>
          <a:p>
            <a:r>
              <a:rPr lang="en-US" sz="1400" dirty="0" smtClean="0"/>
              <a:t>Charlemagne</a:t>
            </a:r>
            <a:endParaRPr lang="en-US" sz="1400" dirty="0"/>
          </a:p>
        </p:txBody>
      </p:sp>
      <p:sp>
        <p:nvSpPr>
          <p:cNvPr id="5" name="TextBox 4"/>
          <p:cNvSpPr txBox="1"/>
          <p:nvPr/>
        </p:nvSpPr>
        <p:spPr>
          <a:xfrm>
            <a:off x="3733800" y="6019800"/>
            <a:ext cx="1447800" cy="523220"/>
          </a:xfrm>
          <a:prstGeom prst="rect">
            <a:avLst/>
          </a:prstGeom>
          <a:solidFill>
            <a:schemeClr val="bg1"/>
          </a:solidFill>
        </p:spPr>
        <p:txBody>
          <a:bodyPr wrap="square" rtlCol="0">
            <a:spAutoFit/>
          </a:bodyPr>
          <a:lstStyle/>
          <a:p>
            <a:r>
              <a:rPr lang="en-US" sz="1400" dirty="0" smtClean="0"/>
              <a:t>Pepin the          Short</a:t>
            </a:r>
            <a:endParaRPr lang="en-US" sz="1400" dirty="0"/>
          </a:p>
        </p:txBody>
      </p:sp>
      <p:sp>
        <p:nvSpPr>
          <p:cNvPr id="6" name="TextBox 5"/>
          <p:cNvSpPr txBox="1"/>
          <p:nvPr/>
        </p:nvSpPr>
        <p:spPr>
          <a:xfrm>
            <a:off x="5912708" y="6284902"/>
            <a:ext cx="2309812" cy="369332"/>
          </a:xfrm>
          <a:prstGeom prst="rect">
            <a:avLst/>
          </a:prstGeom>
          <a:solidFill>
            <a:schemeClr val="bg1"/>
          </a:solidFill>
        </p:spPr>
        <p:txBody>
          <a:bodyPr wrap="square" rtlCol="0">
            <a:spAutoFit/>
          </a:bodyPr>
          <a:lstStyle/>
          <a:p>
            <a:r>
              <a:rPr lang="en-US" dirty="0" smtClean="0"/>
              <a:t>    </a:t>
            </a:r>
            <a:r>
              <a:rPr lang="en-US" sz="1400" dirty="0" smtClean="0"/>
              <a:t>Charles Martel</a:t>
            </a:r>
            <a:endParaRPr lang="en-US" sz="1400" dirty="0"/>
          </a:p>
        </p:txBody>
      </p:sp>
    </p:spTree>
    <p:extLst>
      <p:ext uri="{BB962C8B-B14F-4D97-AF65-F5344CB8AC3E}">
        <p14:creationId xmlns:p14="http://schemas.microsoft.com/office/powerpoint/2010/main" val="97802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magnanimous</a:t>
            </a:r>
            <a:endParaRPr lang="en-US" dirty="0"/>
          </a:p>
        </p:txBody>
      </p:sp>
      <p:sp>
        <p:nvSpPr>
          <p:cNvPr id="3" name="Content Placeholder 2"/>
          <p:cNvSpPr>
            <a:spLocks noGrp="1"/>
          </p:cNvSpPr>
          <p:nvPr>
            <p:ph idx="1"/>
          </p:nvPr>
        </p:nvSpPr>
        <p:spPr/>
        <p:txBody>
          <a:bodyPr/>
          <a:lstStyle/>
          <a:p>
            <a:r>
              <a:rPr lang="en-US" dirty="0"/>
              <a:t>For one thing, he was very tall. He was over 6 feet tall, perhaps even as tall as 6'4". He had blonde hair that seemed to glow in the sun. He was always laughing. His dogs were his constant companions, forever racing around his feet, wherever he went. He never walked. He always strode. If you wanted to talk to Charlemagne, you had to keep up. He knew everyone in his castle by name, from his top advisors to the lowliest peasant.</a:t>
            </a:r>
          </a:p>
        </p:txBody>
      </p:sp>
    </p:spTree>
    <p:extLst>
      <p:ext uri="{BB962C8B-B14F-4D97-AF65-F5344CB8AC3E}">
        <p14:creationId xmlns:p14="http://schemas.microsoft.com/office/powerpoint/2010/main" val="284983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sp>
        <p:nvSpPr>
          <p:cNvPr id="3" name="Content Placeholder 2"/>
          <p:cNvSpPr>
            <a:spLocks noGrp="1"/>
          </p:cNvSpPr>
          <p:nvPr>
            <p:ph idx="1"/>
          </p:nvPr>
        </p:nvSpPr>
        <p:spPr/>
        <p:txBody>
          <a:bodyPr/>
          <a:lstStyle/>
          <a:p>
            <a:r>
              <a:rPr lang="en-US" dirty="0" smtClean="0"/>
              <a:t>Trial by jury vs. trial by ordeal.</a:t>
            </a:r>
          </a:p>
          <a:p>
            <a:endParaRPr lang="en-US" dirty="0"/>
          </a:p>
          <a:p>
            <a:r>
              <a:rPr lang="en-US" dirty="0" smtClean="0"/>
              <a:t>Trial by ordeal:</a:t>
            </a:r>
          </a:p>
          <a:p>
            <a:pPr lvl="1"/>
            <a:r>
              <a:rPr lang="en-US" dirty="0" smtClean="0"/>
              <a:t>If a peasant was accused of a crime, they had to hold a red-hot poker to their hand until in was badly burned.  If it healed in three days, they were found innocent.  If it didn’t heal, they were guilty.  </a:t>
            </a:r>
            <a:endParaRPr lang="en-US" dirty="0"/>
          </a:p>
          <a:p>
            <a:pPr lvl="1"/>
            <a:r>
              <a:rPr lang="en-US" dirty="0" smtClean="0"/>
              <a:t>If you were a noble, you had to fight someone to free yourself.  If you lived, they let you go.  If you died… you were dead, so it didn’t matter!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32703"/>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5805488" cy="386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6096000" y="1295400"/>
            <a:ext cx="2057400" cy="1447800"/>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I’m innocent, I swear!!  </a:t>
            </a:r>
            <a:endParaRPr lang="en-US" dirty="0"/>
          </a:p>
        </p:txBody>
      </p:sp>
    </p:spTree>
    <p:extLst>
      <p:ext uri="{BB962C8B-B14F-4D97-AF65-F5344CB8AC3E}">
        <p14:creationId xmlns:p14="http://schemas.microsoft.com/office/powerpoint/2010/main" val="43665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 by panel</a:t>
            </a:r>
            <a:endParaRPr lang="en-US" dirty="0"/>
          </a:p>
        </p:txBody>
      </p:sp>
      <p:sp>
        <p:nvSpPr>
          <p:cNvPr id="3" name="Content Placeholder 2"/>
          <p:cNvSpPr>
            <a:spLocks noGrp="1"/>
          </p:cNvSpPr>
          <p:nvPr>
            <p:ph idx="1"/>
          </p:nvPr>
        </p:nvSpPr>
        <p:spPr/>
        <p:txBody>
          <a:bodyPr/>
          <a:lstStyle/>
          <a:p>
            <a:r>
              <a:rPr lang="en-US" dirty="0"/>
              <a:t>Under Charlemagne's system, each accused person would be heard by a panel of honorable men, men who had taken an oath to listen and to judge fairly based on the evidence presented. There was still corruption, but this system had a much better chance of being fair than did the old one.  </a:t>
            </a:r>
          </a:p>
          <a:p>
            <a:r>
              <a:rPr lang="en-US" dirty="0"/>
              <a:t>Our modern jury system, trial by jury, slowly developed from this early start.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41789"/>
            <a:ext cx="189167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2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a:t>One of the most important things Charlemagne did for the world was to turn his castle into a learning center - inviting scholars from all over the world to take up residence there. He used his </a:t>
            </a:r>
            <a:endParaRPr lang="en-US" dirty="0" smtClean="0"/>
          </a:p>
          <a:p>
            <a:pPr marL="114300" indent="0">
              <a:buNone/>
            </a:pPr>
            <a:r>
              <a:rPr lang="en-US" dirty="0" smtClean="0"/>
              <a:t>   scholars </a:t>
            </a:r>
            <a:r>
              <a:rPr lang="en-US" dirty="0"/>
              <a:t>to create illuminated </a:t>
            </a:r>
            <a:r>
              <a:rPr lang="en-US" dirty="0" err="1" smtClean="0"/>
              <a:t>manu</a:t>
            </a:r>
            <a:r>
              <a:rPr lang="en-US" dirty="0" smtClean="0"/>
              <a:t>-</a:t>
            </a:r>
          </a:p>
          <a:p>
            <a:pPr marL="114300" indent="0">
              <a:buNone/>
            </a:pPr>
            <a:r>
              <a:rPr lang="en-US" dirty="0"/>
              <a:t> </a:t>
            </a:r>
            <a:r>
              <a:rPr lang="en-US" dirty="0" smtClean="0"/>
              <a:t>  -scripts </a:t>
            </a:r>
            <a:r>
              <a:rPr lang="en-US" dirty="0"/>
              <a:t>that preserved knowledge </a:t>
            </a:r>
            <a:endParaRPr lang="en-US" dirty="0" smtClean="0"/>
          </a:p>
          <a:p>
            <a:pPr marL="114300" indent="0">
              <a:buNone/>
            </a:pPr>
            <a:r>
              <a:rPr lang="en-US" dirty="0"/>
              <a:t> </a:t>
            </a:r>
            <a:r>
              <a:rPr lang="en-US" dirty="0" smtClean="0"/>
              <a:t>  during </a:t>
            </a:r>
            <a:r>
              <a:rPr lang="en-US" dirty="0"/>
              <a:t>the Dark Ages.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904616"/>
            <a:ext cx="2696184" cy="37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03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Franks were legendary fighters. Using the strength and loyalty of his army, combined with his own leadership abilities, Charlemagne soon defeated most of the other barbarian tribes in Western Europe. He expanded the Frankish Empire to include Germany, all of France, most of Italy, and even sections of northern Spain.  </a:t>
            </a:r>
          </a:p>
          <a:p>
            <a:r>
              <a:rPr lang="en-US" dirty="0"/>
              <a:t>When the Frankish Empire went to war, Charlemagne was in the thick of things. He was easy to spot. Besides being so tall, he often wore a blue cape over his fur coat, which made him appear even larger. He had to have been a most visible target. Yet, somehow, he managed to survive battle after battle. He died of old age in his seventies, which for the times was a really old age.  </a:t>
            </a:r>
          </a:p>
          <a:p>
            <a:endParaRPr lang="en-US" dirty="0"/>
          </a:p>
        </p:txBody>
      </p:sp>
    </p:spTree>
    <p:extLst>
      <p:ext uri="{BB962C8B-B14F-4D97-AF65-F5344CB8AC3E}">
        <p14:creationId xmlns:p14="http://schemas.microsoft.com/office/powerpoint/2010/main" val="126273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40117"/>
            <a:ext cx="6096000"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522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145</TotalTime>
  <Words>822</Words>
  <Application>Microsoft Office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Charlemagne </vt:lpstr>
      <vt:lpstr>Royal heritage</vt:lpstr>
      <vt:lpstr>magnanimous</vt:lpstr>
      <vt:lpstr>accomplishments</vt:lpstr>
      <vt:lpstr>PowerPoint Presentation</vt:lpstr>
      <vt:lpstr>Trail by panel</vt:lpstr>
      <vt:lpstr>education</vt:lpstr>
      <vt:lpstr>Expansion</vt:lpstr>
      <vt:lpstr>PowerPoint Presentation</vt:lpstr>
      <vt:lpstr>government</vt:lpstr>
      <vt:lpstr>Standardized money</vt:lpstr>
      <vt:lpstr>Silver coin</vt:lpstr>
      <vt:lpstr>Charismatic leader</vt:lpstr>
      <vt:lpstr>The church gets involved</vt:lpstr>
      <vt:lpstr>Carolingian renaissance</vt:lpstr>
      <vt:lpstr>PowerPoint Presentation</vt:lpstr>
      <vt:lpstr>Latin</vt:lpstr>
      <vt:lpstr>Carolingian miniscule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Charlemagne</dc:title>
  <dc:creator>User</dc:creator>
  <cp:lastModifiedBy>User</cp:lastModifiedBy>
  <cp:revision>18</cp:revision>
  <dcterms:created xsi:type="dcterms:W3CDTF">2012-01-25T14:49:27Z</dcterms:created>
  <dcterms:modified xsi:type="dcterms:W3CDTF">2013-01-29T13:51:35Z</dcterms:modified>
</cp:coreProperties>
</file>