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60" r:id="rId2"/>
    <p:sldId id="257" r:id="rId3"/>
    <p:sldId id="259" r:id="rId4"/>
    <p:sldId id="258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2BA0044-2CB1-42E2-85D9-0ECF26BEFB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44624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43EBE51-008E-4AF4-B4DB-2D4131A5C53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483BE3-A7FD-4A4E-A7F3-B8A1E894BA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2850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B5EC49-B858-44CD-B589-C5F6FB9606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48134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F5FB9AA-1805-4795-A918-F8AF3E5542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83802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C1043A4-2A38-4CA7-8CA2-085B8831EE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2806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A0D6C2-7CC8-4CA3-A533-581C632BFF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383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882EAB-17B4-44C2-81B9-D1D6FAA2DB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7399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0E434B-FD04-4E30-B5CD-E2C27CB46E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5830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54187-B227-42AF-A4CA-23FA639AA0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1485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36224C-2BFD-4A1D-A74F-AFDC854189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5129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E81590-D8AA-4A58-A416-E9E6FA1554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5841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106DAA-73F3-4D49-944D-EB7B77FB97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8478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245C62-4F52-40F4-B773-1136F12DB0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2830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764E338-6DF7-4086-AD47-11A2C8B844C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6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Blip>
          <a:blip r:embed="rId17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Blip>
          <a:blip r:embed="rId18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5181600" cy="1143000"/>
          </a:xfrm>
        </p:spPr>
        <p:txBody>
          <a:bodyPr/>
          <a:lstStyle/>
          <a:p>
            <a:pPr algn="ctr"/>
            <a:r>
              <a:rPr lang="en-US" altLang="en-US">
                <a:latin typeface="Matura MT Script Capitals" pitchFamily="66" charset="0"/>
              </a:rPr>
              <a:t>Chinese Schools of Thought</a:t>
            </a:r>
            <a:r>
              <a:rPr lang="en-US" altLang="en-US" sz="5400"/>
              <a:t/>
            </a:r>
            <a:br>
              <a:rPr lang="en-US" altLang="en-US" sz="5400"/>
            </a:br>
            <a:endParaRPr lang="en-US" altLang="en-US" sz="540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600200"/>
            <a:ext cx="5105400" cy="4525963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en-US" altLang="en-US" sz="2800"/>
              <a:t>During the late Zhou era, scholars sought solutions to the political and social problems that were paralyzing China.</a:t>
            </a:r>
          </a:p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en-US" altLang="en-US" sz="2800"/>
              <a:t>The scholars’ efforts led to the rise of three major philosophies–</a:t>
            </a:r>
            <a:r>
              <a:rPr lang="en-US" altLang="en-US" sz="2800" b="1"/>
              <a:t>Confucianism</a:t>
            </a:r>
            <a:r>
              <a:rPr lang="en-US" altLang="en-US" sz="2800"/>
              <a:t>, </a:t>
            </a:r>
            <a:r>
              <a:rPr lang="en-US" altLang="en-US" sz="2800" b="1"/>
              <a:t>Legalism</a:t>
            </a:r>
            <a:r>
              <a:rPr lang="en-US" altLang="en-US" sz="2800"/>
              <a:t>, and </a:t>
            </a:r>
            <a:r>
              <a:rPr lang="en-US" altLang="en-US" sz="2800" b="1"/>
              <a:t>Daoism</a:t>
            </a:r>
            <a:r>
              <a:rPr lang="en-US" altLang="en-US" sz="2800"/>
              <a:t>.</a:t>
            </a:r>
          </a:p>
          <a:p>
            <a:pPr>
              <a:lnSpc>
                <a:spcPct val="90000"/>
              </a:lnSpc>
              <a:spcAft>
                <a:spcPct val="20000"/>
              </a:spcAft>
              <a:buFontTx/>
              <a:buNone/>
            </a:pPr>
            <a:endParaRPr lang="en-US" altLang="en-US" sz="2800">
              <a:sym typeface="Wingdings" pitchFamily="2" charset="2"/>
            </a:endParaRPr>
          </a:p>
          <a:p>
            <a:endParaRPr lang="en-US" altLang="en-US" sz="2800"/>
          </a:p>
        </p:txBody>
      </p:sp>
      <p:pic>
        <p:nvPicPr>
          <p:cNvPr id="27653" name="Picture 5" descr="lingbao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38800" y="838200"/>
            <a:ext cx="2724150" cy="5516563"/>
          </a:xfrm>
          <a:ln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Matura MT Script Capitals" pitchFamily="66" charset="0"/>
              </a:rPr>
              <a:t>Confucianism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19200"/>
            <a:ext cx="4648200" cy="4525963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25000"/>
              </a:spcAft>
            </a:pPr>
            <a:r>
              <a:rPr lang="en-US" altLang="en-US" sz="2600"/>
              <a:t>Kongfuzi (Confucius), China’s most influential philosopher.</a:t>
            </a:r>
          </a:p>
          <a:p>
            <a:pPr>
              <a:spcBef>
                <a:spcPct val="0"/>
              </a:spcBef>
              <a:spcAft>
                <a:spcPct val="25000"/>
              </a:spcAft>
            </a:pPr>
            <a:r>
              <a:rPr lang="en-US" altLang="en-US" sz="2600"/>
              <a:t>Concerned with ensuring social order &amp; good government.</a:t>
            </a:r>
          </a:p>
          <a:p>
            <a:pPr>
              <a:spcBef>
                <a:spcPct val="0"/>
              </a:spcBef>
              <a:spcAft>
                <a:spcPct val="25000"/>
              </a:spcAft>
            </a:pPr>
            <a:r>
              <a:rPr lang="en-US" altLang="en-US" sz="2600"/>
              <a:t>People are naturally good, therefore the best leader rules by a good moral example.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3581400" y="5043488"/>
            <a:ext cx="5181600" cy="1585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/>
              <a:t>He who exercises government by means of his virtue may be compared to the north polar star, which keeps its place and all the stars turn towards it.</a:t>
            </a:r>
            <a:r>
              <a:rPr lang="en-US" altLang="en-US" sz="1900"/>
              <a:t> </a:t>
            </a:r>
          </a:p>
          <a:p>
            <a:pPr algn="r"/>
            <a:r>
              <a:rPr lang="en-US" altLang="en-US"/>
              <a:t>-</a:t>
            </a:r>
            <a:r>
              <a:rPr lang="en-US" altLang="en-US" b="1"/>
              <a:t>Confucius</a:t>
            </a:r>
            <a:r>
              <a:rPr lang="en-US" altLang="en-US"/>
              <a:t>, </a:t>
            </a:r>
            <a:r>
              <a:rPr lang="en-US" altLang="en-US" i="1"/>
              <a:t>The Analects</a:t>
            </a:r>
            <a:endParaRPr lang="en-US" altLang="en-US"/>
          </a:p>
        </p:txBody>
      </p:sp>
      <p:pic>
        <p:nvPicPr>
          <p:cNvPr id="24583" name="Picture 7" descr="confuciu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6225" y="533400"/>
            <a:ext cx="3025775" cy="426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uiExpand="1" build="p"/>
      <p:bldP spid="2458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Matura MT Script Capitals" pitchFamily="66" charset="0"/>
              </a:rPr>
              <a:t>Confucianism </a:t>
            </a:r>
            <a:r>
              <a:rPr lang="en-US" altLang="en-US" sz="3600">
                <a:latin typeface="Matura MT Script Capitals" pitchFamily="66" charset="0"/>
              </a:rPr>
              <a:t>(continued)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47800"/>
            <a:ext cx="4038600" cy="3581400"/>
          </a:xfrm>
        </p:spPr>
        <p:txBody>
          <a:bodyPr/>
          <a:lstStyle/>
          <a:p>
            <a:r>
              <a:rPr lang="en-US" altLang="en-US" sz="2600"/>
              <a:t>Stressed the importance of individual duties &amp; responsibilities.</a:t>
            </a:r>
          </a:p>
          <a:p>
            <a:r>
              <a:rPr lang="en-US" altLang="en-US" sz="2600"/>
              <a:t>Harmony results when people accept their place in society.</a:t>
            </a:r>
          </a:p>
          <a:p>
            <a:r>
              <a:rPr lang="en-US" altLang="en-US" sz="2600"/>
              <a:t>All relationships had a superior &amp; an inferior.</a:t>
            </a:r>
          </a:p>
        </p:txBody>
      </p:sp>
      <p:sp>
        <p:nvSpPr>
          <p:cNvPr id="26632" name="Rectangle 8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447800"/>
            <a:ext cx="4038600" cy="4525963"/>
          </a:xfrm>
        </p:spPr>
        <p:txBody>
          <a:bodyPr/>
          <a:lstStyle/>
          <a:p>
            <a:r>
              <a:rPr lang="en-US" altLang="en-US"/>
              <a:t>The Five Relationships:</a:t>
            </a:r>
          </a:p>
          <a:p>
            <a:pPr lvl="1"/>
            <a:r>
              <a:rPr lang="en-US" altLang="en-US"/>
              <a:t>Ruler &amp; Subject</a:t>
            </a:r>
          </a:p>
          <a:p>
            <a:pPr lvl="1"/>
            <a:r>
              <a:rPr lang="en-US" altLang="en-US"/>
              <a:t>Parent &amp; Child</a:t>
            </a:r>
          </a:p>
          <a:p>
            <a:pPr lvl="1"/>
            <a:r>
              <a:rPr lang="en-US" altLang="en-US"/>
              <a:t>Husband &amp; Wife</a:t>
            </a:r>
          </a:p>
          <a:p>
            <a:pPr lvl="1"/>
            <a:r>
              <a:rPr lang="en-US" altLang="en-US"/>
              <a:t>Old &amp; Young</a:t>
            </a:r>
          </a:p>
          <a:p>
            <a:pPr lvl="1"/>
            <a:r>
              <a:rPr lang="en-US" altLang="en-US"/>
              <a:t>Friend &amp; Friend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3352800" y="5240338"/>
            <a:ext cx="55626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/>
              <a:t>“I know my place. It is time you learned yours!”</a:t>
            </a:r>
          </a:p>
          <a:p>
            <a:pPr algn="r">
              <a:spcBef>
                <a:spcPct val="50000"/>
              </a:spcBef>
            </a:pPr>
            <a:r>
              <a:rPr lang="en-US" altLang="en-US" sz="2000"/>
              <a:t>-Fa Zhou in Mulan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6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6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66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66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66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66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6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66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66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66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66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66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uiExpand="1" build="p"/>
      <p:bldP spid="266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Matura MT Script Capitals" pitchFamily="66" charset="0"/>
              </a:rPr>
              <a:t>Confucianism </a:t>
            </a:r>
            <a:r>
              <a:rPr lang="en-US" altLang="en-US" sz="3600">
                <a:latin typeface="Matura MT Script Capitals" pitchFamily="66" charset="0"/>
              </a:rPr>
              <a:t>(continued)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5238"/>
            <a:ext cx="8229600" cy="36877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Emphasized filial piety- respect for parents.</a:t>
            </a:r>
          </a:p>
          <a:p>
            <a:pPr>
              <a:lnSpc>
                <a:spcPct val="90000"/>
              </a:lnSpc>
            </a:pPr>
            <a:r>
              <a:rPr lang="en-US" altLang="en-US"/>
              <a:t>“The strength of a nation derives from the integrity of the home.”</a:t>
            </a:r>
          </a:p>
          <a:p>
            <a:pPr>
              <a:lnSpc>
                <a:spcPct val="90000"/>
              </a:lnSpc>
            </a:pPr>
            <a:r>
              <a:rPr lang="en-US" altLang="en-US"/>
              <a:t>His teachings were the basis for the civil service system under the Han dynasty.</a:t>
            </a:r>
          </a:p>
          <a:p>
            <a:pPr>
              <a:lnSpc>
                <a:spcPct val="90000"/>
              </a:lnSpc>
            </a:pPr>
            <a:r>
              <a:rPr lang="en-US" altLang="en-US"/>
              <a:t>“Do not impose on others what you yourself do not desire.”</a:t>
            </a:r>
          </a:p>
          <a:p>
            <a:pPr>
              <a:lnSpc>
                <a:spcPct val="90000"/>
              </a:lnSpc>
            </a:pPr>
            <a:endParaRPr lang="en-US" altLang="en-US"/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3581400" y="4724400"/>
            <a:ext cx="5257800" cy="196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/>
              <a:t>In a country well governed, poverty is something to be ashamed of. In a country badly governed, wealth is something to be ashamed of.</a:t>
            </a:r>
          </a:p>
          <a:p>
            <a:pPr algn="r">
              <a:spcBef>
                <a:spcPct val="50000"/>
              </a:spcBef>
            </a:pPr>
            <a:r>
              <a:rPr lang="en-US" altLang="en-US"/>
              <a:t>-</a:t>
            </a:r>
            <a:r>
              <a:rPr lang="en-US" altLang="en-US" b="1"/>
              <a:t>Confucius</a:t>
            </a:r>
            <a:r>
              <a:rPr lang="en-US" altLang="en-US"/>
              <a:t>, </a:t>
            </a:r>
            <a:r>
              <a:rPr lang="en-US" altLang="en-US" i="1"/>
              <a:t>The Analects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uiExpand="1" build="p"/>
      <p:bldP spid="2560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Matura MT Script Capitals" pitchFamily="66" charset="0"/>
              </a:rPr>
              <a:t>Legalism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3581400"/>
          </a:xfrm>
        </p:spPr>
        <p:txBody>
          <a:bodyPr/>
          <a:lstStyle/>
          <a:p>
            <a:r>
              <a:rPr lang="en-US" altLang="en-US" sz="3000"/>
              <a:t>Founder- Han Feizi, opposed to Confucianism.</a:t>
            </a:r>
          </a:p>
          <a:p>
            <a:r>
              <a:rPr lang="en-US" altLang="en-US" sz="3000"/>
              <a:t>Also concerned with social order, but believed that people were naturally evil.</a:t>
            </a:r>
          </a:p>
          <a:p>
            <a:r>
              <a:rPr lang="en-US" altLang="en-US" sz="3000"/>
              <a:t>Order achieved through strict laws &amp; harsh punishments to make people attend to their duties.</a:t>
            </a:r>
          </a:p>
          <a:p>
            <a:r>
              <a:rPr lang="en-US" altLang="en-US" sz="3000"/>
              <a:t>Strength was a leader’s greatest virtue.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3505200" y="5029200"/>
            <a:ext cx="51816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/>
              <a:t>People are submissive to power, and few of them can be influenced by doctrines of righteousness. </a:t>
            </a:r>
          </a:p>
          <a:p>
            <a:pPr algn="r">
              <a:spcBef>
                <a:spcPct val="50000"/>
              </a:spcBef>
            </a:pPr>
            <a:r>
              <a:rPr lang="en-US" altLang="en-US"/>
              <a:t>-Han Feizi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uiExpand="1" build="p"/>
      <p:bldP spid="2970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Matura MT Script Capitals" pitchFamily="66" charset="0"/>
              </a:rPr>
              <a:t>Legalism </a:t>
            </a:r>
            <a:r>
              <a:rPr lang="en-US" altLang="en-US" sz="3600">
                <a:latin typeface="Matura MT Script Capitals" pitchFamily="66" charset="0"/>
              </a:rPr>
              <a:t>(continued)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800600" cy="4525963"/>
          </a:xfrm>
        </p:spPr>
        <p:txBody>
          <a:bodyPr/>
          <a:lstStyle/>
          <a:p>
            <a:r>
              <a:rPr lang="en-US" altLang="en-US" sz="2800"/>
              <a:t>Favored by many nobles because of its justification of force &amp; power.</a:t>
            </a:r>
          </a:p>
          <a:p>
            <a:r>
              <a:rPr lang="en-US" altLang="en-US" sz="2800"/>
              <a:t>Legalist emperors’ laws were so cruel that later generations despised legalism, i.e. Qin dynasty.</a:t>
            </a:r>
          </a:p>
        </p:txBody>
      </p:sp>
      <p:pic>
        <p:nvPicPr>
          <p:cNvPr id="31749" name="Picture 5" descr="hanfeizi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99113" y="1752600"/>
            <a:ext cx="3006725" cy="3429000"/>
          </a:xfrm>
          <a:ln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Matura MT Script Capitals" pitchFamily="66" charset="0"/>
              </a:rPr>
              <a:t>Daoism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114800" y="1219200"/>
            <a:ext cx="45720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Founder- Lao Tzu, concerned with living in harmony with nature.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The Dao= “the way”, the universal force that guides all things.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People should renounce worldly ambitions &amp; conflict to follow the Dao.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The best type of government is the one that governs least.</a:t>
            </a:r>
          </a:p>
        </p:txBody>
      </p:sp>
      <p:pic>
        <p:nvPicPr>
          <p:cNvPr id="33798" name="Picture 6" descr="lao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1366838"/>
            <a:ext cx="3505200" cy="3357562"/>
          </a:xfrm>
          <a:noFill/>
          <a:ln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Matura MT Script Capitals" pitchFamily="66" charset="0"/>
              </a:rPr>
              <a:t>Daoism </a:t>
            </a:r>
            <a:r>
              <a:rPr lang="en-US" altLang="en-US" sz="3600">
                <a:latin typeface="Matura MT Script Capitals" pitchFamily="66" charset="0"/>
              </a:rPr>
              <a:t>(continued)</a:t>
            </a:r>
          </a:p>
        </p:txBody>
      </p:sp>
      <p:pic>
        <p:nvPicPr>
          <p:cNvPr id="34823" name="Picture 7" descr="YinYa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1832986">
            <a:off x="228600" y="1225550"/>
            <a:ext cx="4038600" cy="3803650"/>
          </a:xfrm>
        </p:spPr>
      </p:pic>
      <p:sp>
        <p:nvSpPr>
          <p:cNvPr id="3481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143000"/>
            <a:ext cx="4038600" cy="55626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25000"/>
              </a:spcAft>
            </a:pPr>
            <a:r>
              <a:rPr lang="en-US" altLang="en-US" sz="2800"/>
              <a:t>Yin &amp; Yang</a:t>
            </a:r>
          </a:p>
          <a:p>
            <a:pPr lvl="1">
              <a:spcBef>
                <a:spcPct val="0"/>
              </a:spcBef>
              <a:spcAft>
                <a:spcPct val="25000"/>
              </a:spcAft>
            </a:pPr>
            <a:r>
              <a:rPr lang="en-US" altLang="en-US" sz="2400"/>
              <a:t>Yin is cool, dark, female, and submissive, whereas Yang is warm, light, male, and aggressive.</a:t>
            </a:r>
          </a:p>
          <a:p>
            <a:pPr lvl="1">
              <a:spcBef>
                <a:spcPct val="0"/>
              </a:spcBef>
              <a:spcAft>
                <a:spcPct val="25000"/>
              </a:spcAft>
            </a:pPr>
            <a:r>
              <a:rPr lang="en-US" altLang="en-US" sz="2400"/>
              <a:t>For harmony, the 2 elements must be in balance.</a:t>
            </a:r>
          </a:p>
          <a:p>
            <a:pPr lvl="1">
              <a:spcBef>
                <a:spcPct val="0"/>
              </a:spcBef>
              <a:spcAft>
                <a:spcPct val="25000"/>
              </a:spcAft>
            </a:pPr>
            <a:r>
              <a:rPr lang="en-US" altLang="en-US" sz="2400"/>
              <a:t>Human life &amp; natural events resulted from the interplay between Yin &amp; Yang.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>
                <a:latin typeface="Matura MT Script Capitals" pitchFamily="66" charset="0"/>
              </a:rPr>
              <a:t>Daoism </a:t>
            </a:r>
            <a:r>
              <a:rPr lang="en-US" altLang="en-US" sz="4000">
                <a:latin typeface="Matura MT Script Capitals" pitchFamily="66" charset="0"/>
              </a:rPr>
              <a:t>(continued)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229600" cy="3733800"/>
          </a:xfrm>
        </p:spPr>
        <p:txBody>
          <a:bodyPr/>
          <a:lstStyle/>
          <a:p>
            <a:r>
              <a:rPr lang="en-US" altLang="en-US" sz="2800"/>
              <a:t>“He who knows, does not speak. He who speaks, does not know.”</a:t>
            </a:r>
          </a:p>
          <a:p>
            <a:r>
              <a:rPr lang="en-US" altLang="en-US" sz="2800"/>
              <a:t>Evolved into a popular religion with spirits &amp; various mystical practices.</a:t>
            </a:r>
          </a:p>
          <a:p>
            <a:r>
              <a:rPr lang="en-US" altLang="en-US" sz="2800"/>
              <a:t>“Life is a series of natural &amp; spontaneous changes. Don't resist them - that only creates sorrow. Let reality be reality. Let things flow naturally forward in whatever way they like.”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uiExpand="1" build="p"/>
    </p:bldLst>
  </p:timing>
</p:sld>
</file>

<file path=ppt/theme/theme1.xml><?xml version="1.0" encoding="utf-8"?>
<a:theme xmlns:a="http://schemas.openxmlformats.org/drawingml/2006/main" name="ind_0640_slide">
  <a:themeElements>
    <a:clrScheme name="ind_0640_slide 1">
      <a:dk1>
        <a:srgbClr val="000000"/>
      </a:dk1>
      <a:lt1>
        <a:srgbClr val="FFE4E1"/>
      </a:lt1>
      <a:dk2>
        <a:srgbClr val="000000"/>
      </a:dk2>
      <a:lt2>
        <a:srgbClr val="919191"/>
      </a:lt2>
      <a:accent1>
        <a:srgbClr val="E7BAB5"/>
      </a:accent1>
      <a:accent2>
        <a:srgbClr val="FF8A7B"/>
      </a:accent2>
      <a:accent3>
        <a:srgbClr val="FFEFEE"/>
      </a:accent3>
      <a:accent4>
        <a:srgbClr val="000000"/>
      </a:accent4>
      <a:accent5>
        <a:srgbClr val="F1D9D7"/>
      </a:accent5>
      <a:accent6>
        <a:srgbClr val="E77D6F"/>
      </a:accent6>
      <a:hlink>
        <a:srgbClr val="CE1400"/>
      </a:hlink>
      <a:folHlink>
        <a:srgbClr val="6B3429"/>
      </a:folHlink>
    </a:clrScheme>
    <a:fontScheme name="ind_0640_slid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nd_0640_slide 1">
        <a:dk1>
          <a:srgbClr val="000000"/>
        </a:dk1>
        <a:lt1>
          <a:srgbClr val="FFE4E1"/>
        </a:lt1>
        <a:dk2>
          <a:srgbClr val="000000"/>
        </a:dk2>
        <a:lt2>
          <a:srgbClr val="919191"/>
        </a:lt2>
        <a:accent1>
          <a:srgbClr val="E7BAB5"/>
        </a:accent1>
        <a:accent2>
          <a:srgbClr val="FF8A7B"/>
        </a:accent2>
        <a:accent3>
          <a:srgbClr val="FFEFEE"/>
        </a:accent3>
        <a:accent4>
          <a:srgbClr val="000000"/>
        </a:accent4>
        <a:accent5>
          <a:srgbClr val="F1D9D7"/>
        </a:accent5>
        <a:accent6>
          <a:srgbClr val="E77D6F"/>
        </a:accent6>
        <a:hlink>
          <a:srgbClr val="CE1400"/>
        </a:hlink>
        <a:folHlink>
          <a:srgbClr val="6B342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0640_slide 2">
        <a:dk1>
          <a:srgbClr val="000000"/>
        </a:dk1>
        <a:lt1>
          <a:srgbClr val="FFE4E1"/>
        </a:lt1>
        <a:dk2>
          <a:srgbClr val="000000"/>
        </a:dk2>
        <a:lt2>
          <a:srgbClr val="919191"/>
        </a:lt2>
        <a:accent1>
          <a:srgbClr val="FF9C52"/>
        </a:accent1>
        <a:accent2>
          <a:srgbClr val="FF57AA"/>
        </a:accent2>
        <a:accent3>
          <a:srgbClr val="FFEFEE"/>
        </a:accent3>
        <a:accent4>
          <a:srgbClr val="000000"/>
        </a:accent4>
        <a:accent5>
          <a:srgbClr val="FFCBB3"/>
        </a:accent5>
        <a:accent6>
          <a:srgbClr val="E74E9A"/>
        </a:accent6>
        <a:hlink>
          <a:srgbClr val="C71300"/>
        </a:hlink>
        <a:folHlink>
          <a:srgbClr val="C7006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0640_slide 3">
        <a:dk1>
          <a:srgbClr val="000000"/>
        </a:dk1>
        <a:lt1>
          <a:srgbClr val="FFE4E1"/>
        </a:lt1>
        <a:dk2>
          <a:srgbClr val="000000"/>
        </a:dk2>
        <a:lt2>
          <a:srgbClr val="919191"/>
        </a:lt2>
        <a:accent1>
          <a:srgbClr val="FBFF4D"/>
        </a:accent1>
        <a:accent2>
          <a:srgbClr val="52BFFF"/>
        </a:accent2>
        <a:accent3>
          <a:srgbClr val="FFEFEE"/>
        </a:accent3>
        <a:accent4>
          <a:srgbClr val="000000"/>
        </a:accent4>
        <a:accent5>
          <a:srgbClr val="FDFFB2"/>
        </a:accent5>
        <a:accent6>
          <a:srgbClr val="49ADE7"/>
        </a:accent6>
        <a:hlink>
          <a:srgbClr val="D52D1F"/>
        </a:hlink>
        <a:folHlink>
          <a:srgbClr val="0E80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0640_slide 4">
        <a:dk1>
          <a:srgbClr val="000000"/>
        </a:dk1>
        <a:lt1>
          <a:srgbClr val="FFE4E1"/>
        </a:lt1>
        <a:dk2>
          <a:srgbClr val="000000"/>
        </a:dk2>
        <a:lt2>
          <a:srgbClr val="919191"/>
        </a:lt2>
        <a:accent1>
          <a:srgbClr val="2DFF5E"/>
        </a:accent1>
        <a:accent2>
          <a:srgbClr val="FFDD2D"/>
        </a:accent2>
        <a:accent3>
          <a:srgbClr val="FFEFEE"/>
        </a:accent3>
        <a:accent4>
          <a:srgbClr val="000000"/>
        </a:accent4>
        <a:accent5>
          <a:srgbClr val="ADFFB6"/>
        </a:accent5>
        <a:accent6>
          <a:srgbClr val="E7C828"/>
        </a:accent6>
        <a:hlink>
          <a:srgbClr val="4513FF"/>
        </a:hlink>
        <a:folHlink>
          <a:srgbClr val="DF17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0640_slid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7BAB5"/>
        </a:accent1>
        <a:accent2>
          <a:srgbClr val="FF8A7B"/>
        </a:accent2>
        <a:accent3>
          <a:srgbClr val="FFFFFF"/>
        </a:accent3>
        <a:accent4>
          <a:srgbClr val="000000"/>
        </a:accent4>
        <a:accent5>
          <a:srgbClr val="F1D9D7"/>
        </a:accent5>
        <a:accent6>
          <a:srgbClr val="E77D6F"/>
        </a:accent6>
        <a:hlink>
          <a:srgbClr val="CE1400"/>
        </a:hlink>
        <a:folHlink>
          <a:srgbClr val="6B342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0640_slid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9C52"/>
        </a:accent1>
        <a:accent2>
          <a:srgbClr val="FF57AA"/>
        </a:accent2>
        <a:accent3>
          <a:srgbClr val="FFFFFF"/>
        </a:accent3>
        <a:accent4>
          <a:srgbClr val="000000"/>
        </a:accent4>
        <a:accent5>
          <a:srgbClr val="FFCBB3"/>
        </a:accent5>
        <a:accent6>
          <a:srgbClr val="E74E9A"/>
        </a:accent6>
        <a:hlink>
          <a:srgbClr val="C71300"/>
        </a:hlink>
        <a:folHlink>
          <a:srgbClr val="C7006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0640_slid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BFF4D"/>
        </a:accent1>
        <a:accent2>
          <a:srgbClr val="52BFFF"/>
        </a:accent2>
        <a:accent3>
          <a:srgbClr val="FFFFFF"/>
        </a:accent3>
        <a:accent4>
          <a:srgbClr val="000000"/>
        </a:accent4>
        <a:accent5>
          <a:srgbClr val="FDFFB2"/>
        </a:accent5>
        <a:accent6>
          <a:srgbClr val="49ADE7"/>
        </a:accent6>
        <a:hlink>
          <a:srgbClr val="D52D1F"/>
        </a:hlink>
        <a:folHlink>
          <a:srgbClr val="0E80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0640_slid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2DFF5E"/>
        </a:accent1>
        <a:accent2>
          <a:srgbClr val="FFDD2D"/>
        </a:accent2>
        <a:accent3>
          <a:srgbClr val="FFFFFF"/>
        </a:accent3>
        <a:accent4>
          <a:srgbClr val="000000"/>
        </a:accent4>
        <a:accent5>
          <a:srgbClr val="ADFFB6"/>
        </a:accent5>
        <a:accent6>
          <a:srgbClr val="E7C828"/>
        </a:accent6>
        <a:hlink>
          <a:srgbClr val="4513FF"/>
        </a:hlink>
        <a:folHlink>
          <a:srgbClr val="DF17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ind_0640_slide</Template>
  <TotalTime>1768</TotalTime>
  <Words>545</Words>
  <Application>Microsoft Office PowerPoint</Application>
  <PresentationFormat>On-screen Show (4:3)</PresentationFormat>
  <Paragraphs>52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Matura MT Script Capitals</vt:lpstr>
      <vt:lpstr>Times New Roman</vt:lpstr>
      <vt:lpstr>Wingdings</vt:lpstr>
      <vt:lpstr>ind_0640_slide</vt:lpstr>
      <vt:lpstr>Chinese Schools of Thought </vt:lpstr>
      <vt:lpstr>Confucianism</vt:lpstr>
      <vt:lpstr>Confucianism (continued)</vt:lpstr>
      <vt:lpstr>Confucianism (continued)</vt:lpstr>
      <vt:lpstr>Legalism</vt:lpstr>
      <vt:lpstr>Legalism (continued)</vt:lpstr>
      <vt:lpstr>Daoism</vt:lpstr>
      <vt:lpstr>Daoism (continued)</vt:lpstr>
      <vt:lpstr>Daoism (continued)</vt:lpstr>
    </vt:vector>
  </TitlesOfParts>
  <Company>CCSD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Three Ways of Life</dc:title>
  <dc:creator>User</dc:creator>
  <cp:lastModifiedBy>Alissa F Groll</cp:lastModifiedBy>
  <cp:revision>19</cp:revision>
  <dcterms:created xsi:type="dcterms:W3CDTF">2007-04-30T18:41:37Z</dcterms:created>
  <dcterms:modified xsi:type="dcterms:W3CDTF">2014-11-12T22:44:21Z</dcterms:modified>
</cp:coreProperties>
</file>