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56FDFDF-A79E-4F6F-8095-30D03A405F47}" type="datetimeFigureOut">
              <a:rPr lang="en-US" smtClean="0"/>
              <a:t>2/4/2015</a:t>
            </a:fld>
            <a:endParaRPr lang="en-US"/>
          </a:p>
        </p:txBody>
      </p:sp>
      <p:sp>
        <p:nvSpPr>
          <p:cNvPr id="16" name="Slide Number Placeholder 15"/>
          <p:cNvSpPr>
            <a:spLocks noGrp="1"/>
          </p:cNvSpPr>
          <p:nvPr>
            <p:ph type="sldNum" sz="quarter" idx="11"/>
          </p:nvPr>
        </p:nvSpPr>
        <p:spPr/>
        <p:txBody>
          <a:bodyPr/>
          <a:lstStyle/>
          <a:p>
            <a:fld id="{5E337FEF-3E0D-43A5-A47F-C02BF5D5986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FDFDF-A79E-4F6F-8095-30D03A405F47}"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FDFDF-A79E-4F6F-8095-30D03A405F47}"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56FDFDF-A79E-4F6F-8095-30D03A405F47}" type="datetimeFigureOut">
              <a:rPr lang="en-US" smtClean="0"/>
              <a:t>2/4/2015</a:t>
            </a:fld>
            <a:endParaRPr lang="en-US"/>
          </a:p>
        </p:txBody>
      </p:sp>
      <p:sp>
        <p:nvSpPr>
          <p:cNvPr id="15" name="Slide Number Placeholder 14"/>
          <p:cNvSpPr>
            <a:spLocks noGrp="1"/>
          </p:cNvSpPr>
          <p:nvPr>
            <p:ph type="sldNum" sz="quarter" idx="15"/>
          </p:nvPr>
        </p:nvSpPr>
        <p:spPr/>
        <p:txBody>
          <a:bodyPr/>
          <a:lstStyle>
            <a:lvl1pPr algn="ctr">
              <a:defRPr/>
            </a:lvl1pPr>
          </a:lstStyle>
          <a:p>
            <a:fld id="{5E337FEF-3E0D-43A5-A47F-C02BF5D5986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6FDFDF-A79E-4F6F-8095-30D03A405F47}"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6FDFDF-A79E-4F6F-8095-30D03A405F47}"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E337FEF-3E0D-43A5-A47F-C02BF5D5986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56FDFDF-A79E-4F6F-8095-30D03A405F47}" type="datetimeFigureOut">
              <a:rPr lang="en-US" smtClean="0"/>
              <a:t>2/4/2015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6FDFDF-A79E-4F6F-8095-30D03A405F47}"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FDFDF-A79E-4F6F-8095-30D03A405F47}"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56FDFDF-A79E-4F6F-8095-30D03A405F47}" type="datetimeFigureOut">
              <a:rPr lang="en-US" smtClean="0"/>
              <a:t>2/4/2015</a:t>
            </a:fld>
            <a:endParaRPr lang="en-US"/>
          </a:p>
        </p:txBody>
      </p:sp>
      <p:sp>
        <p:nvSpPr>
          <p:cNvPr id="9" name="Slide Number Placeholder 8"/>
          <p:cNvSpPr>
            <a:spLocks noGrp="1"/>
          </p:cNvSpPr>
          <p:nvPr>
            <p:ph type="sldNum" sz="quarter" idx="15"/>
          </p:nvPr>
        </p:nvSpPr>
        <p:spPr/>
        <p:txBody>
          <a:bodyPr/>
          <a:lstStyle/>
          <a:p>
            <a:fld id="{5E337FEF-3E0D-43A5-A47F-C02BF5D59868}"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56FDFDF-A79E-4F6F-8095-30D03A405F47}" type="datetimeFigureOut">
              <a:rPr lang="en-US" smtClean="0"/>
              <a:t>2/4/2015</a:t>
            </a:fld>
            <a:endParaRPr lang="en-US"/>
          </a:p>
        </p:txBody>
      </p:sp>
      <p:sp>
        <p:nvSpPr>
          <p:cNvPr id="9" name="Slide Number Placeholder 8"/>
          <p:cNvSpPr>
            <a:spLocks noGrp="1"/>
          </p:cNvSpPr>
          <p:nvPr>
            <p:ph type="sldNum" sz="quarter" idx="11"/>
          </p:nvPr>
        </p:nvSpPr>
        <p:spPr/>
        <p:txBody>
          <a:bodyPr/>
          <a:lstStyle/>
          <a:p>
            <a:fld id="{5E337FEF-3E0D-43A5-A47F-C02BF5D5986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56FDFDF-A79E-4F6F-8095-30D03A405F47}" type="datetimeFigureOut">
              <a:rPr lang="en-US" smtClean="0"/>
              <a:t>2/4/2015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337FEF-3E0D-43A5-A47F-C02BF5D5986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Rome is located at the first place that people can easily cross the Tiber river, so it is the natural location of the main north-south road in Italy. The reason you can cross the Tiber at Rome is that there is an island in the river </a:t>
            </a:r>
            <a:r>
              <a:rPr lang="en-US" dirty="0" smtClean="0"/>
              <a:t>there. </a:t>
            </a:r>
            <a:endParaRPr lang="en-US" dirty="0"/>
          </a:p>
        </p:txBody>
      </p:sp>
      <p:sp>
        <p:nvSpPr>
          <p:cNvPr id="3" name="Title 2"/>
          <p:cNvSpPr>
            <a:spLocks noGrp="1"/>
          </p:cNvSpPr>
          <p:nvPr>
            <p:ph type="title"/>
          </p:nvPr>
        </p:nvSpPr>
        <p:spPr/>
        <p:txBody>
          <a:bodyPr/>
          <a:lstStyle/>
          <a:p>
            <a:r>
              <a:rPr lang="en-US" dirty="0" smtClean="0"/>
              <a:t>Daily Life in Rome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909" y="3352800"/>
            <a:ext cx="4266535" cy="30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032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people living in the Roman Empire lived with their whole family in one room of a sort of apartment house</a:t>
            </a:r>
            <a:r>
              <a:rPr lang="en-US" dirty="0" smtClean="0"/>
              <a:t>.</a:t>
            </a:r>
          </a:p>
          <a:p>
            <a:r>
              <a:rPr lang="en-US" dirty="0" smtClean="0"/>
              <a:t>Houses for the wealthy were a </a:t>
            </a:r>
            <a:r>
              <a:rPr lang="en-US" dirty="0"/>
              <a:t>lot more fancy. Most houses had a front door leading into an atrium (AY-tree-um), or courtyard, and rooms all around the courtyard. Sometimes there was a roof over the courtyard, often with a skylight hole in the center to let in light, and to channel rainwater into a cistern in the middle of the courtyard. </a:t>
            </a:r>
          </a:p>
        </p:txBody>
      </p:sp>
      <p:sp>
        <p:nvSpPr>
          <p:cNvPr id="3" name="Title 2"/>
          <p:cNvSpPr>
            <a:spLocks noGrp="1"/>
          </p:cNvSpPr>
          <p:nvPr>
            <p:ph type="title"/>
          </p:nvPr>
        </p:nvSpPr>
        <p:spPr/>
        <p:txBody>
          <a:bodyPr/>
          <a:lstStyle/>
          <a:p>
            <a:r>
              <a:rPr lang="en-US" dirty="0" smtClean="0"/>
              <a:t>Homes</a:t>
            </a:r>
            <a:endParaRPr lang="en-US" dirty="0"/>
          </a:p>
        </p:txBody>
      </p:sp>
    </p:spTree>
    <p:extLst>
      <p:ext uri="{BB962C8B-B14F-4D97-AF65-F5344CB8AC3E}">
        <p14:creationId xmlns:p14="http://schemas.microsoft.com/office/powerpoint/2010/main" val="91801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86" y="1909689"/>
            <a:ext cx="8238624"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9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Men could legally beat their wives, like their </a:t>
            </a:r>
            <a:r>
              <a:rPr lang="en-US" dirty="0" smtClean="0"/>
              <a:t>slaves. </a:t>
            </a:r>
            <a:r>
              <a:rPr lang="en-US" dirty="0"/>
              <a:t>(Both men and women could beat their slaves, or their children). Men could also decide whether to raise their baby or </a:t>
            </a:r>
            <a:r>
              <a:rPr lang="en-US" dirty="0" smtClean="0"/>
              <a:t>let it die, </a:t>
            </a:r>
            <a:r>
              <a:rPr lang="en-US" dirty="0"/>
              <a:t>soon after it was born.</a:t>
            </a:r>
          </a:p>
          <a:p>
            <a:r>
              <a:rPr lang="en-US" dirty="0"/>
              <a:t>But </a:t>
            </a:r>
            <a:r>
              <a:rPr lang="en-US" dirty="0" smtClean="0"/>
              <a:t>Roman women also </a:t>
            </a:r>
            <a:r>
              <a:rPr lang="en-US" dirty="0"/>
              <a:t>had a lot more power than </a:t>
            </a:r>
            <a:r>
              <a:rPr lang="en-US" dirty="0" smtClean="0"/>
              <a:t>other women of </a:t>
            </a:r>
            <a:r>
              <a:rPr lang="en-US" dirty="0"/>
              <a:t>this time. Roman women could own property, and could buy and sell their property, or rent </a:t>
            </a:r>
            <a:r>
              <a:rPr lang="en-US" dirty="0" smtClean="0"/>
              <a:t>apartments, </a:t>
            </a:r>
            <a:r>
              <a:rPr lang="en-US" dirty="0"/>
              <a:t>without their husband's permission. They could (like the men) get a divorce if they wanted to, and if they could afford it.</a:t>
            </a:r>
          </a:p>
          <a:p>
            <a:endParaRPr lang="en-US" dirty="0"/>
          </a:p>
        </p:txBody>
      </p:sp>
      <p:sp>
        <p:nvSpPr>
          <p:cNvPr id="3" name="Title 2"/>
          <p:cNvSpPr>
            <a:spLocks noGrp="1"/>
          </p:cNvSpPr>
          <p:nvPr>
            <p:ph type="title"/>
          </p:nvPr>
        </p:nvSpPr>
        <p:spPr/>
        <p:txBody>
          <a:bodyPr/>
          <a:lstStyle/>
          <a:p>
            <a:r>
              <a:rPr lang="en-US" dirty="0" smtClean="0"/>
              <a:t>Families</a:t>
            </a:r>
            <a:endParaRPr lang="en-US" dirty="0"/>
          </a:p>
        </p:txBody>
      </p:sp>
    </p:spTree>
    <p:extLst>
      <p:ext uri="{BB962C8B-B14F-4D97-AF65-F5344CB8AC3E}">
        <p14:creationId xmlns:p14="http://schemas.microsoft.com/office/powerpoint/2010/main" val="31248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Roman people generally seem to have gotten married around the age of twenty (although we are not really sure yet). Some women did marry as young as thirteen. Most people married their first cousins, so that the two branches of the family could combine their grandfather's property again.</a:t>
            </a:r>
          </a:p>
        </p:txBody>
      </p:sp>
      <p:sp>
        <p:nvSpPr>
          <p:cNvPr id="3" name="Title 2"/>
          <p:cNvSpPr>
            <a:spLocks noGrp="1"/>
          </p:cNvSpPr>
          <p:nvPr>
            <p:ph type="title"/>
          </p:nvPr>
        </p:nvSpPr>
        <p:spPr/>
        <p:txBody>
          <a:bodyPr/>
          <a:lstStyle/>
          <a:p>
            <a:r>
              <a:rPr lang="en-US" dirty="0" smtClean="0"/>
              <a:t>Marriage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4341"/>
            <a:ext cx="3505200" cy="264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07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people in the </a:t>
            </a:r>
            <a:r>
              <a:rPr lang="en-US" dirty="0" smtClean="0"/>
              <a:t>Roman empire lived </a:t>
            </a:r>
            <a:r>
              <a:rPr lang="en-US" dirty="0"/>
              <a:t>mainly on the usual foods of people living around the </a:t>
            </a:r>
            <a:r>
              <a:rPr lang="en-US" dirty="0" smtClean="0"/>
              <a:t>Mediterranean Sea- barley, olive oil, </a:t>
            </a:r>
            <a:r>
              <a:rPr lang="en-US" dirty="0"/>
              <a:t>and </a:t>
            </a:r>
            <a:r>
              <a:rPr lang="en-US" dirty="0" smtClean="0"/>
              <a:t>wine, </a:t>
            </a:r>
            <a:r>
              <a:rPr lang="en-US" dirty="0"/>
              <a:t>which we call the Mediterranean Triad.</a:t>
            </a:r>
          </a:p>
        </p:txBody>
      </p:sp>
      <p:sp>
        <p:nvSpPr>
          <p:cNvPr id="3" name="Title 2"/>
          <p:cNvSpPr>
            <a:spLocks noGrp="1"/>
          </p:cNvSpPr>
          <p:nvPr>
            <p:ph type="title"/>
          </p:nvPr>
        </p:nvSpPr>
        <p:spPr/>
        <p:txBody>
          <a:bodyPr/>
          <a:lstStyle/>
          <a:p>
            <a:r>
              <a:rPr lang="en-US" dirty="0" smtClean="0"/>
              <a:t>Food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10863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030" y="3538011"/>
            <a:ext cx="2362770" cy="297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660" y="2819279"/>
            <a:ext cx="2352676" cy="29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99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were rich, you could also eat </a:t>
            </a:r>
            <a:r>
              <a:rPr lang="en-US" dirty="0" smtClean="0"/>
              <a:t>beef, pork, lamb, chicken, </a:t>
            </a:r>
            <a:r>
              <a:rPr lang="en-US" dirty="0"/>
              <a:t>and </a:t>
            </a:r>
            <a:r>
              <a:rPr lang="en-US" dirty="0" smtClean="0"/>
              <a:t>fish, </a:t>
            </a:r>
            <a:r>
              <a:rPr lang="en-US" dirty="0"/>
              <a:t>dormice, and snails. </a:t>
            </a:r>
            <a:endParaRPr lang="en-US" dirty="0" smtClean="0"/>
          </a:p>
          <a:p>
            <a:r>
              <a:rPr lang="en-US" dirty="0" smtClean="0"/>
              <a:t>If </a:t>
            </a:r>
            <a:r>
              <a:rPr lang="en-US" dirty="0"/>
              <a:t>you were poor, you ate mostly just the Mediterranean Triad, with vegetables like </a:t>
            </a:r>
            <a:r>
              <a:rPr lang="en-US" dirty="0" smtClean="0"/>
              <a:t>lentils </a:t>
            </a:r>
            <a:r>
              <a:rPr lang="en-US" dirty="0"/>
              <a:t>and cucumbers and lettuce, fruit like </a:t>
            </a:r>
            <a:r>
              <a:rPr lang="en-US" dirty="0" smtClean="0"/>
              <a:t>apples </a:t>
            </a:r>
            <a:r>
              <a:rPr lang="en-US" dirty="0"/>
              <a:t>and </a:t>
            </a:r>
            <a:r>
              <a:rPr lang="en-US" dirty="0" smtClean="0"/>
              <a:t>figs, </a:t>
            </a:r>
            <a:r>
              <a:rPr lang="en-US" dirty="0"/>
              <a:t>nuts, and sometimes </a:t>
            </a:r>
            <a:r>
              <a:rPr lang="en-US" dirty="0" smtClean="0"/>
              <a:t>cheese </a:t>
            </a:r>
            <a:r>
              <a:rPr lang="en-US" dirty="0"/>
              <a:t>and eggs.</a:t>
            </a:r>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24194"/>
            <a:ext cx="3110896" cy="19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224194"/>
            <a:ext cx="2304697" cy="230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903" y="4224195"/>
            <a:ext cx="2913547" cy="19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801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people in bigger towns in </a:t>
            </a:r>
            <a:r>
              <a:rPr lang="en-US" dirty="0" smtClean="0"/>
              <a:t>ancient Rome lived </a:t>
            </a:r>
            <a:r>
              <a:rPr lang="en-US" dirty="0"/>
              <a:t>in just one room and didn't have </a:t>
            </a:r>
            <a:r>
              <a:rPr lang="en-US" dirty="0" smtClean="0"/>
              <a:t>kitchens </a:t>
            </a:r>
            <a:r>
              <a:rPr lang="en-US" dirty="0"/>
              <a:t>in their </a:t>
            </a:r>
            <a:r>
              <a:rPr lang="en-US" dirty="0" smtClean="0"/>
              <a:t>apartments. </a:t>
            </a:r>
            <a:r>
              <a:rPr lang="en-US" dirty="0"/>
              <a:t>They ate most of their meals in fast food restaurants like this one in the picture. </a:t>
            </a:r>
          </a:p>
        </p:txBody>
      </p:sp>
      <p:sp>
        <p:nvSpPr>
          <p:cNvPr id="3" name="Title 2"/>
          <p:cNvSpPr>
            <a:spLocks noGrp="1"/>
          </p:cNvSpPr>
          <p:nvPr>
            <p:ph type="title"/>
          </p:nvPr>
        </p:nvSpPr>
        <p:spPr/>
        <p:txBody>
          <a:bodyPr/>
          <a:lstStyle/>
          <a:p>
            <a:r>
              <a:rPr lang="en-US" dirty="0" smtClean="0"/>
              <a:t>Restaurants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411627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79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could order pizza, which didn’t have tomato sauce on it but it had cheese and meat and onions.</a:t>
            </a:r>
          </a:p>
          <a:p>
            <a:r>
              <a:rPr lang="en-US" dirty="0" smtClean="0"/>
              <a:t>There </a:t>
            </a:r>
            <a:r>
              <a:rPr lang="en-US" dirty="0"/>
              <a:t>wasn't any drinking age in ancient Rome, but still </a:t>
            </a:r>
            <a:r>
              <a:rPr lang="en-US" dirty="0" smtClean="0"/>
              <a:t>kids </a:t>
            </a:r>
            <a:r>
              <a:rPr lang="en-US" dirty="0"/>
              <a:t>usually drank wine mixed with water so they wouldn't get drunk. </a:t>
            </a:r>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657600"/>
            <a:ext cx="3479468" cy="299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16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Most Roman kids did not go to school. Like their parents, they worked in the </a:t>
            </a:r>
            <a:r>
              <a:rPr lang="en-US" dirty="0" smtClean="0"/>
              <a:t>fields </a:t>
            </a:r>
            <a:r>
              <a:rPr lang="en-US" dirty="0"/>
              <a:t>hoeing and weeding and </a:t>
            </a:r>
            <a:r>
              <a:rPr lang="en-US" dirty="0" smtClean="0"/>
              <a:t>plowing </a:t>
            </a:r>
            <a:r>
              <a:rPr lang="en-US" dirty="0"/>
              <a:t>as soon as they were old enough. </a:t>
            </a:r>
            <a:endParaRPr lang="en-US" dirty="0" smtClean="0"/>
          </a:p>
          <a:p>
            <a:r>
              <a:rPr lang="en-US" dirty="0"/>
              <a:t>Some rich boys, especially </a:t>
            </a:r>
            <a:endParaRPr lang="en-US" dirty="0" smtClean="0"/>
          </a:p>
          <a:p>
            <a:pPr marL="0" indent="0">
              <a:buNone/>
            </a:pPr>
            <a:r>
              <a:rPr lang="en-US" dirty="0" smtClean="0"/>
              <a:t>if </a:t>
            </a:r>
            <a:r>
              <a:rPr lang="en-US" dirty="0"/>
              <a:t>they lived in cities, did go </a:t>
            </a:r>
            <a:endParaRPr lang="en-US" dirty="0" smtClean="0"/>
          </a:p>
          <a:p>
            <a:pPr marL="0" indent="0">
              <a:buNone/>
            </a:pPr>
            <a:r>
              <a:rPr lang="en-US" dirty="0" smtClean="0"/>
              <a:t>to </a:t>
            </a:r>
            <a:r>
              <a:rPr lang="en-US" dirty="0"/>
              <a:t>school. Girls mostly did </a:t>
            </a:r>
            <a:r>
              <a:rPr lang="en-US" dirty="0" smtClean="0"/>
              <a:t>not</a:t>
            </a:r>
          </a:p>
          <a:p>
            <a:pPr marL="0" indent="0">
              <a:buNone/>
            </a:pPr>
            <a:r>
              <a:rPr lang="en-US" dirty="0" smtClean="0"/>
              <a:t> </a:t>
            </a:r>
            <a:r>
              <a:rPr lang="en-US" dirty="0"/>
              <a:t>go to school</a:t>
            </a:r>
            <a:r>
              <a:rPr lang="en-US" dirty="0" smtClean="0"/>
              <a:t>.</a:t>
            </a:r>
          </a:p>
          <a:p>
            <a:pPr marL="0" indent="0">
              <a:buNone/>
            </a:pPr>
            <a:endParaRPr lang="en-US" dirty="0"/>
          </a:p>
          <a:p>
            <a:pPr marL="0" indent="0">
              <a:buNone/>
            </a:pPr>
            <a:endParaRPr lang="en-US" dirty="0" smtClean="0"/>
          </a:p>
          <a:p>
            <a:pPr marL="0" indent="0">
              <a:buNone/>
            </a:pPr>
            <a:r>
              <a:rPr lang="en-US" dirty="0"/>
              <a:t>	</a:t>
            </a:r>
            <a:r>
              <a:rPr lang="en-US" dirty="0" smtClean="0"/>
              <a:t>		A Roman</a:t>
            </a:r>
          </a:p>
          <a:p>
            <a:pPr marL="0" indent="0">
              <a:buNone/>
            </a:pPr>
            <a:r>
              <a:rPr lang="en-US" dirty="0"/>
              <a:t>	</a:t>
            </a:r>
            <a:r>
              <a:rPr lang="en-US" dirty="0" smtClean="0"/>
              <a:t>		teacher</a:t>
            </a:r>
          </a:p>
          <a:p>
            <a:pPr marL="0" indent="0">
              <a:buNone/>
            </a:pPr>
            <a:r>
              <a:rPr lang="en-US" dirty="0"/>
              <a:t>	</a:t>
            </a:r>
            <a:r>
              <a:rPr lang="en-US" dirty="0" smtClean="0"/>
              <a:t>		home-schooling.</a:t>
            </a:r>
            <a:endParaRPr lang="en-US" dirty="0"/>
          </a:p>
        </p:txBody>
      </p:sp>
      <p:sp>
        <p:nvSpPr>
          <p:cNvPr id="3" name="Title 2"/>
          <p:cNvSpPr>
            <a:spLocks noGrp="1"/>
          </p:cNvSpPr>
          <p:nvPr>
            <p:ph type="title"/>
          </p:nvPr>
        </p:nvSpPr>
        <p:spPr/>
        <p:txBody>
          <a:bodyPr/>
          <a:lstStyle/>
          <a:p>
            <a:r>
              <a:rPr lang="en-US" dirty="0" smtClean="0"/>
              <a:t>Schools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3810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921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Roman schools were small, with only one room, and one teacher. The same teacher taught boys of different ages, from about seven to eleven or twelve</a:t>
            </a:r>
            <a:r>
              <a:rPr lang="en-US" dirty="0" smtClean="0"/>
              <a:t>.</a:t>
            </a:r>
          </a:p>
          <a:p>
            <a:r>
              <a:rPr lang="en-US" dirty="0" smtClean="0"/>
              <a:t>The </a:t>
            </a:r>
            <a:r>
              <a:rPr lang="en-US" dirty="0"/>
              <a:t>boys' parents paid the teacher, the way your parents pay for music lessons or karate lessons today.</a:t>
            </a:r>
          </a:p>
        </p:txBody>
      </p:sp>
      <p:sp>
        <p:nvSpPr>
          <p:cNvPr id="3" name="Title 2"/>
          <p:cNvSpPr>
            <a:spLocks noGrp="1"/>
          </p:cNvSpPr>
          <p:nvPr>
            <p:ph type="title"/>
          </p:nvPr>
        </p:nvSpPr>
        <p:spPr/>
        <p:txBody>
          <a:bodyPr/>
          <a:lstStyle/>
          <a:p>
            <a:r>
              <a:rPr lang="en-US" dirty="0" smtClean="0"/>
              <a:t>The School Room</a:t>
            </a:r>
            <a:endParaRPr lang="en-US" dirty="0"/>
          </a:p>
        </p:txBody>
      </p:sp>
    </p:spTree>
    <p:extLst>
      <p:ext uri="{BB962C8B-B14F-4D97-AF65-F5344CB8AC3E}">
        <p14:creationId xmlns:p14="http://schemas.microsoft.com/office/powerpoint/2010/main" val="129266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Nobody had a desk. The teacher taught the boys how to </a:t>
            </a:r>
            <a:r>
              <a:rPr lang="en-US" dirty="0" smtClean="0"/>
              <a:t>read </a:t>
            </a:r>
            <a:r>
              <a:rPr lang="en-US" dirty="0"/>
              <a:t>and write, and also how to count and calculate some </a:t>
            </a:r>
            <a:r>
              <a:rPr lang="en-US" dirty="0" smtClean="0"/>
              <a:t>numbers. </a:t>
            </a:r>
            <a:r>
              <a:rPr lang="en-US" dirty="0"/>
              <a:t>Books hadn't been invented yet, and nobody in Europe knew how to make </a:t>
            </a:r>
            <a:r>
              <a:rPr lang="en-US" dirty="0" smtClean="0"/>
              <a:t>paper, </a:t>
            </a:r>
            <a:r>
              <a:rPr lang="en-US" dirty="0"/>
              <a:t>so the boys read from </a:t>
            </a:r>
            <a:r>
              <a:rPr lang="en-US" dirty="0" smtClean="0"/>
              <a:t>papyrus </a:t>
            </a:r>
            <a:r>
              <a:rPr lang="en-US" dirty="0"/>
              <a:t>scrolls.</a:t>
            </a:r>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733800"/>
            <a:ext cx="49149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80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Only the richest and smartest Roman kids went on from </a:t>
            </a:r>
            <a:r>
              <a:rPr lang="en-US" dirty="0" smtClean="0"/>
              <a:t>elementary school to </a:t>
            </a:r>
            <a:r>
              <a:rPr lang="en-US" dirty="0"/>
              <a:t>high school. Most towns didn't have a high school, so in order to go to high school you had to leave home and go live in a big city, without your family</a:t>
            </a:r>
            <a:r>
              <a:rPr lang="en-US" dirty="0" smtClean="0"/>
              <a:t>.</a:t>
            </a:r>
          </a:p>
          <a:p>
            <a:endParaRPr lang="en-US" dirty="0"/>
          </a:p>
          <a:p>
            <a:r>
              <a:rPr lang="en-US" dirty="0"/>
              <a:t>The most important subject </a:t>
            </a:r>
            <a:r>
              <a:rPr lang="en-US" dirty="0" smtClean="0"/>
              <a:t>in high school was </a:t>
            </a:r>
            <a:r>
              <a:rPr lang="en-US" dirty="0"/>
              <a:t>rhetoric (REH-</a:t>
            </a:r>
            <a:r>
              <a:rPr lang="en-US" dirty="0" err="1"/>
              <a:t>torr</a:t>
            </a:r>
            <a:r>
              <a:rPr lang="en-US" dirty="0"/>
              <a:t>-ick), or speech-making.</a:t>
            </a:r>
          </a:p>
        </p:txBody>
      </p:sp>
      <p:sp>
        <p:nvSpPr>
          <p:cNvPr id="3" name="Title 2"/>
          <p:cNvSpPr>
            <a:spLocks noGrp="1"/>
          </p:cNvSpPr>
          <p:nvPr>
            <p:ph type="title"/>
          </p:nvPr>
        </p:nvSpPr>
        <p:spPr/>
        <p:txBody>
          <a:bodyPr/>
          <a:lstStyle/>
          <a:p>
            <a:r>
              <a:rPr lang="en-US" dirty="0" smtClean="0"/>
              <a:t>High School</a:t>
            </a:r>
            <a:endParaRPr lang="en-US" dirty="0"/>
          </a:p>
        </p:txBody>
      </p:sp>
    </p:spTree>
    <p:extLst>
      <p:ext uri="{BB962C8B-B14F-4D97-AF65-F5344CB8AC3E}">
        <p14:creationId xmlns:p14="http://schemas.microsoft.com/office/powerpoint/2010/main" val="122406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wore a </a:t>
            </a:r>
            <a:r>
              <a:rPr lang="en-US" dirty="0"/>
              <a:t>large piece of </a:t>
            </a:r>
            <a:r>
              <a:rPr lang="en-US" dirty="0" smtClean="0"/>
              <a:t>wool, </a:t>
            </a:r>
            <a:r>
              <a:rPr lang="en-US" dirty="0"/>
              <a:t>wrapped around themselves. After they met people from </a:t>
            </a:r>
            <a:r>
              <a:rPr lang="en-US" dirty="0" smtClean="0"/>
              <a:t>Greece </a:t>
            </a:r>
            <a:r>
              <a:rPr lang="en-US" dirty="0"/>
              <a:t>and </a:t>
            </a:r>
            <a:r>
              <a:rPr lang="en-US" dirty="0" smtClean="0"/>
              <a:t>Egypt, </a:t>
            </a:r>
            <a:r>
              <a:rPr lang="en-US" dirty="0"/>
              <a:t>around </a:t>
            </a:r>
            <a:r>
              <a:rPr lang="en-US" dirty="0" smtClean="0"/>
              <a:t>200 BC, </a:t>
            </a:r>
            <a:r>
              <a:rPr lang="en-US" dirty="0"/>
              <a:t>they began to wear </a:t>
            </a:r>
            <a:r>
              <a:rPr lang="en-US" dirty="0" smtClean="0"/>
              <a:t>linen </a:t>
            </a:r>
            <a:r>
              <a:rPr lang="en-US" dirty="0"/>
              <a:t>tunics (like T-shirts) under their wool robes, which was more comfortable.</a:t>
            </a:r>
          </a:p>
        </p:txBody>
      </p:sp>
      <p:sp>
        <p:nvSpPr>
          <p:cNvPr id="3" name="Title 2"/>
          <p:cNvSpPr>
            <a:spLocks noGrp="1"/>
          </p:cNvSpPr>
          <p:nvPr>
            <p:ph type="title"/>
          </p:nvPr>
        </p:nvSpPr>
        <p:spPr/>
        <p:txBody>
          <a:bodyPr/>
          <a:lstStyle/>
          <a:p>
            <a:r>
              <a:rPr lang="en-US" dirty="0" smtClean="0"/>
              <a:t>Clothing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32988"/>
            <a:ext cx="4419600" cy="290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4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their feet, both men and women wore </a:t>
            </a:r>
            <a:r>
              <a:rPr lang="en-US" dirty="0" smtClean="0"/>
              <a:t>leather </a:t>
            </a:r>
            <a:r>
              <a:rPr lang="en-US" dirty="0"/>
              <a:t>sandals, or leather boots in </a:t>
            </a:r>
            <a:r>
              <a:rPr lang="en-US" dirty="0" smtClean="0"/>
              <a:t>cold weather.</a:t>
            </a:r>
            <a:endParaRPr lang="en-US" dirty="0"/>
          </a:p>
        </p:txBody>
      </p:sp>
      <p:sp>
        <p:nvSpPr>
          <p:cNvPr id="3" name="Title 2"/>
          <p:cNvSpPr>
            <a:spLocks noGrp="1"/>
          </p:cNvSpPr>
          <p:nvPr>
            <p:ph type="title"/>
          </p:nvPr>
        </p:nvSpPr>
        <p:spPr/>
        <p:txBody>
          <a:bodyPr/>
          <a:lstStyle/>
          <a:p>
            <a:r>
              <a:rPr lang="en-US" dirty="0" smtClean="0"/>
              <a:t>Shoes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046633"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59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their hair, </a:t>
            </a:r>
            <a:r>
              <a:rPr lang="en-US" dirty="0" smtClean="0"/>
              <a:t>women </a:t>
            </a:r>
            <a:r>
              <a:rPr lang="en-US" dirty="0"/>
              <a:t>wore wooden </a:t>
            </a:r>
            <a:r>
              <a:rPr lang="en-US" dirty="0" err="1"/>
              <a:t>hairsticks</a:t>
            </a:r>
            <a:r>
              <a:rPr lang="en-US" dirty="0"/>
              <a:t> or wooden combs, which they could also use to comb their hair.</a:t>
            </a:r>
          </a:p>
        </p:txBody>
      </p:sp>
      <p:sp>
        <p:nvSpPr>
          <p:cNvPr id="3" name="Title 2"/>
          <p:cNvSpPr>
            <a:spLocks noGrp="1"/>
          </p:cNvSpPr>
          <p:nvPr>
            <p:ph type="title"/>
          </p:nvPr>
        </p:nvSpPr>
        <p:spPr/>
        <p:txBody>
          <a:bodyPr/>
          <a:lstStyle/>
          <a:p>
            <a:r>
              <a:rPr lang="en-US" dirty="0" smtClean="0"/>
              <a:t>Hair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1908"/>
            <a:ext cx="4067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1908"/>
            <a:ext cx="4219575" cy="204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46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72000"/>
          </a:xfrm>
        </p:spPr>
        <p:txBody>
          <a:bodyPr/>
          <a:lstStyle/>
          <a:p>
            <a:r>
              <a:rPr lang="en-US" dirty="0"/>
              <a:t>Rich women had whiter skin than poor women, because they stayed inside instead of working in the fields as </a:t>
            </a:r>
            <a:r>
              <a:rPr lang="en-US" dirty="0" smtClean="0"/>
              <a:t>farmers. </a:t>
            </a:r>
            <a:r>
              <a:rPr lang="en-US" dirty="0"/>
              <a:t>So women used whitening creams to make themselves look paler, and therefore richer. </a:t>
            </a:r>
            <a:endParaRPr lang="en-US" dirty="0" smtClean="0"/>
          </a:p>
          <a:p>
            <a:r>
              <a:rPr lang="en-US" dirty="0" smtClean="0"/>
              <a:t>One </a:t>
            </a:r>
            <a:r>
              <a:rPr lang="en-US" dirty="0"/>
              <a:t>Roman whitening cream from London in the </a:t>
            </a:r>
            <a:r>
              <a:rPr lang="en-US" dirty="0" smtClean="0"/>
              <a:t>100s AD was </a:t>
            </a:r>
            <a:r>
              <a:rPr lang="en-US" dirty="0"/>
              <a:t>made of </a:t>
            </a:r>
            <a:r>
              <a:rPr lang="en-US" dirty="0" smtClean="0"/>
              <a:t>cow </a:t>
            </a:r>
            <a:r>
              <a:rPr lang="en-US" dirty="0"/>
              <a:t>or sheep fat, starch, and </a:t>
            </a:r>
            <a:r>
              <a:rPr lang="en-US" dirty="0" smtClean="0"/>
              <a:t>tin </a:t>
            </a:r>
            <a:r>
              <a:rPr lang="en-US" dirty="0"/>
              <a:t>oxide. Other whitening creams used </a:t>
            </a:r>
            <a:r>
              <a:rPr lang="en-US" dirty="0" smtClean="0"/>
              <a:t>lead, </a:t>
            </a:r>
            <a:r>
              <a:rPr lang="en-US" dirty="0"/>
              <a:t>even though lead was poisonous.</a:t>
            </a:r>
          </a:p>
        </p:txBody>
      </p:sp>
      <p:sp>
        <p:nvSpPr>
          <p:cNvPr id="3" name="Title 2"/>
          <p:cNvSpPr>
            <a:spLocks noGrp="1"/>
          </p:cNvSpPr>
          <p:nvPr>
            <p:ph type="title"/>
          </p:nvPr>
        </p:nvSpPr>
        <p:spPr/>
        <p:txBody>
          <a:bodyPr/>
          <a:lstStyle/>
          <a:p>
            <a:r>
              <a:rPr lang="en-US" dirty="0" smtClean="0"/>
              <a:t>Makeup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4495800"/>
            <a:ext cx="16573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2758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1070</TotalTime>
  <Words>878</Words>
  <Application>Microsoft Office PowerPoint</Application>
  <PresentationFormat>On-screen Show (4:3)</PresentationFormat>
  <Paragraphs>46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Constantia</vt:lpstr>
      <vt:lpstr>Wingdings 2</vt:lpstr>
      <vt:lpstr>Paper</vt:lpstr>
      <vt:lpstr>Daily Life in Rome</vt:lpstr>
      <vt:lpstr>Schools</vt:lpstr>
      <vt:lpstr>The School Room</vt:lpstr>
      <vt:lpstr>PowerPoint Presentation</vt:lpstr>
      <vt:lpstr>High School</vt:lpstr>
      <vt:lpstr>Clothing</vt:lpstr>
      <vt:lpstr>Shoes</vt:lpstr>
      <vt:lpstr>Hair</vt:lpstr>
      <vt:lpstr>Makeup</vt:lpstr>
      <vt:lpstr>Homes</vt:lpstr>
      <vt:lpstr>PowerPoint Presentation</vt:lpstr>
      <vt:lpstr>Families</vt:lpstr>
      <vt:lpstr>Marriage</vt:lpstr>
      <vt:lpstr>Food</vt:lpstr>
      <vt:lpstr>PowerPoint Presentation</vt:lpstr>
      <vt:lpstr>Restaurants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Alissa F Groll</cp:lastModifiedBy>
  <cp:revision>19</cp:revision>
  <dcterms:created xsi:type="dcterms:W3CDTF">2011-12-08T21:55:07Z</dcterms:created>
  <dcterms:modified xsi:type="dcterms:W3CDTF">2015-02-04T16:49:59Z</dcterms:modified>
</cp:coreProperties>
</file>