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8" r:id="rId12"/>
    <p:sldId id="267" r:id="rId13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ABEF8-3623-4F5E-8785-40A70E2937DF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2A5CE-A0E1-4CF3-91EE-402603BC8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3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12 w 5740"/>
                <a:gd name="T1" fmla="*/ 88 h 4316"/>
                <a:gd name="T2" fmla="*/ 0 w 5740"/>
                <a:gd name="T3" fmla="*/ 88 h 4316"/>
                <a:gd name="T4" fmla="*/ 0 w 5740"/>
                <a:gd name="T5" fmla="*/ 0 h 4316"/>
                <a:gd name="T6" fmla="*/ 5812 w 5740"/>
                <a:gd name="T7" fmla="*/ 0 h 4316"/>
                <a:gd name="T8" fmla="*/ 5812 w 5740"/>
                <a:gd name="T9" fmla="*/ 88 h 4316"/>
                <a:gd name="T10" fmla="*/ 5812 w 5740"/>
                <a:gd name="T11" fmla="*/ 88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3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3 w 382"/>
                  <a:gd name="T19" fmla="*/ 96 h 96"/>
                  <a:gd name="T20" fmla="*/ 267 w 382"/>
                  <a:gd name="T21" fmla="*/ 90 h 96"/>
                  <a:gd name="T22" fmla="*/ 315 w 382"/>
                  <a:gd name="T23" fmla="*/ 84 h 96"/>
                  <a:gd name="T24" fmla="*/ 356 w 382"/>
                  <a:gd name="T25" fmla="*/ 66 h 96"/>
                  <a:gd name="T26" fmla="*/ 386 w 382"/>
                  <a:gd name="T27" fmla="*/ 42 h 96"/>
                  <a:gd name="T28" fmla="*/ 380 w 382"/>
                  <a:gd name="T29" fmla="*/ 42 h 96"/>
                  <a:gd name="T30" fmla="*/ 350 w 382"/>
                  <a:gd name="T31" fmla="*/ 66 h 96"/>
                  <a:gd name="T32" fmla="*/ 309 w 382"/>
                  <a:gd name="T33" fmla="*/ 78 h 96"/>
                  <a:gd name="T34" fmla="*/ 267 w 382"/>
                  <a:gd name="T35" fmla="*/ 90 h 96"/>
                  <a:gd name="T36" fmla="*/ 213 w 382"/>
                  <a:gd name="T37" fmla="*/ 96 h 96"/>
                  <a:gd name="T38" fmla="*/ 213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3 w 185"/>
                  <a:gd name="T5" fmla="*/ 36 h 210"/>
                  <a:gd name="T6" fmla="*/ 159 w 185"/>
                  <a:gd name="T7" fmla="*/ 72 h 210"/>
                  <a:gd name="T8" fmla="*/ 165 w 185"/>
                  <a:gd name="T9" fmla="*/ 90 h 210"/>
                  <a:gd name="T10" fmla="*/ 171 w 185"/>
                  <a:gd name="T11" fmla="*/ 114 h 210"/>
                  <a:gd name="T12" fmla="*/ 165 w 185"/>
                  <a:gd name="T13" fmla="*/ 138 h 210"/>
                  <a:gd name="T14" fmla="*/ 153 w 185"/>
                  <a:gd name="T15" fmla="*/ 162 h 210"/>
                  <a:gd name="T16" fmla="*/ 123 w 185"/>
                  <a:gd name="T17" fmla="*/ 180 h 210"/>
                  <a:gd name="T18" fmla="*/ 90 w 185"/>
                  <a:gd name="T19" fmla="*/ 198 h 210"/>
                  <a:gd name="T20" fmla="*/ 100 w 185"/>
                  <a:gd name="T21" fmla="*/ 210 h 210"/>
                  <a:gd name="T22" fmla="*/ 135 w 185"/>
                  <a:gd name="T23" fmla="*/ 192 h 210"/>
                  <a:gd name="T24" fmla="*/ 165 w 185"/>
                  <a:gd name="T25" fmla="*/ 168 h 210"/>
                  <a:gd name="T26" fmla="*/ 183 w 185"/>
                  <a:gd name="T27" fmla="*/ 144 h 210"/>
                  <a:gd name="T28" fmla="*/ 189 w 185"/>
                  <a:gd name="T29" fmla="*/ 114 h 210"/>
                  <a:gd name="T30" fmla="*/ 183 w 185"/>
                  <a:gd name="T31" fmla="*/ 90 h 210"/>
                  <a:gd name="T32" fmla="*/ 177 w 185"/>
                  <a:gd name="T33" fmla="*/ 66 h 210"/>
                  <a:gd name="T34" fmla="*/ 159 w 185"/>
                  <a:gd name="T35" fmla="*/ 48 h 210"/>
                  <a:gd name="T36" fmla="*/ 135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20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20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18E1-4D68-4776-BEAF-B8DF13E57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97FA8-039D-4ABE-8EB3-72D2B30DD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9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FF9A3-5AD6-41B7-B549-FC58FF250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02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D71FF-52F7-4369-829B-39DEC6B6B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4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DAF15-1467-47C7-8639-53D89CC82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6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0B44-2CEE-473E-8319-AB170A30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0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614C6-687C-4C71-8627-F6B10C928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4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15EB-257F-442C-88CB-8E26DE4B4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CCAD-F6AB-46D7-A693-34C85DE54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2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F35F2-ECF0-48B9-B60F-C958455B8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3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5C32E-4EEB-4411-B22A-6CFA04925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7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A997B-72CD-4E99-AEFB-E281809A9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12 w 5740"/>
                <a:gd name="T1" fmla="*/ 88 h 4316"/>
                <a:gd name="T2" fmla="*/ 0 w 5740"/>
                <a:gd name="T3" fmla="*/ 88 h 4316"/>
                <a:gd name="T4" fmla="*/ 0 w 5740"/>
                <a:gd name="T5" fmla="*/ 0 h 4316"/>
                <a:gd name="T6" fmla="*/ 5812 w 5740"/>
                <a:gd name="T7" fmla="*/ 0 h 4316"/>
                <a:gd name="T8" fmla="*/ 5812 w 5740"/>
                <a:gd name="T9" fmla="*/ 88 h 4316"/>
                <a:gd name="T10" fmla="*/ 5812 w 5740"/>
                <a:gd name="T11" fmla="*/ 88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096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097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9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9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099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9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9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0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3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3 w 382"/>
                  <a:gd name="T19" fmla="*/ 96 h 96"/>
                  <a:gd name="T20" fmla="*/ 267 w 382"/>
                  <a:gd name="T21" fmla="*/ 90 h 96"/>
                  <a:gd name="T22" fmla="*/ 315 w 382"/>
                  <a:gd name="T23" fmla="*/ 84 h 96"/>
                  <a:gd name="T24" fmla="*/ 356 w 382"/>
                  <a:gd name="T25" fmla="*/ 66 h 96"/>
                  <a:gd name="T26" fmla="*/ 386 w 382"/>
                  <a:gd name="T27" fmla="*/ 42 h 96"/>
                  <a:gd name="T28" fmla="*/ 380 w 382"/>
                  <a:gd name="T29" fmla="*/ 42 h 96"/>
                  <a:gd name="T30" fmla="*/ 350 w 382"/>
                  <a:gd name="T31" fmla="*/ 66 h 96"/>
                  <a:gd name="T32" fmla="*/ 309 w 382"/>
                  <a:gd name="T33" fmla="*/ 78 h 96"/>
                  <a:gd name="T34" fmla="*/ 267 w 382"/>
                  <a:gd name="T35" fmla="*/ 90 h 96"/>
                  <a:gd name="T36" fmla="*/ 213 w 382"/>
                  <a:gd name="T37" fmla="*/ 96 h 96"/>
                  <a:gd name="T38" fmla="*/ 213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3 w 185"/>
                  <a:gd name="T5" fmla="*/ 36 h 210"/>
                  <a:gd name="T6" fmla="*/ 159 w 185"/>
                  <a:gd name="T7" fmla="*/ 72 h 210"/>
                  <a:gd name="T8" fmla="*/ 165 w 185"/>
                  <a:gd name="T9" fmla="*/ 90 h 210"/>
                  <a:gd name="T10" fmla="*/ 171 w 185"/>
                  <a:gd name="T11" fmla="*/ 114 h 210"/>
                  <a:gd name="T12" fmla="*/ 165 w 185"/>
                  <a:gd name="T13" fmla="*/ 138 h 210"/>
                  <a:gd name="T14" fmla="*/ 153 w 185"/>
                  <a:gd name="T15" fmla="*/ 162 h 210"/>
                  <a:gd name="T16" fmla="*/ 123 w 185"/>
                  <a:gd name="T17" fmla="*/ 180 h 210"/>
                  <a:gd name="T18" fmla="*/ 90 w 185"/>
                  <a:gd name="T19" fmla="*/ 198 h 210"/>
                  <a:gd name="T20" fmla="*/ 100 w 185"/>
                  <a:gd name="T21" fmla="*/ 210 h 210"/>
                  <a:gd name="T22" fmla="*/ 135 w 185"/>
                  <a:gd name="T23" fmla="*/ 192 h 210"/>
                  <a:gd name="T24" fmla="*/ 165 w 185"/>
                  <a:gd name="T25" fmla="*/ 168 h 210"/>
                  <a:gd name="T26" fmla="*/ 183 w 185"/>
                  <a:gd name="T27" fmla="*/ 144 h 210"/>
                  <a:gd name="T28" fmla="*/ 189 w 185"/>
                  <a:gd name="T29" fmla="*/ 114 h 210"/>
                  <a:gd name="T30" fmla="*/ 183 w 185"/>
                  <a:gd name="T31" fmla="*/ 90 h 210"/>
                  <a:gd name="T32" fmla="*/ 177 w 185"/>
                  <a:gd name="T33" fmla="*/ 66 h 210"/>
                  <a:gd name="T34" fmla="*/ 159 w 185"/>
                  <a:gd name="T35" fmla="*/ 48 h 210"/>
                  <a:gd name="T36" fmla="*/ 135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0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15C2C0-20C7-4579-9D84-AA99675C6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325" y="457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Copperplate Gothic Bold" pitchFamily="34" charset="0"/>
              </a:rPr>
              <a:t>The Decline &amp; Fall of the Roman Empire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482850"/>
            <a:ext cx="5772150" cy="4089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pperplate Gothic Bold" pitchFamily="34" charset="0"/>
              </a:rPr>
              <a:t>LOSS OF CONFIDENCE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smtClean="0"/>
              <a:t>With all the problems Rome faced, people’s faith was shaken in the idea of Rome’s superiority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smtClean="0"/>
              <a:t>People began thinking only of their own needs &amp; security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smtClean="0"/>
              <a:t>People began neglecting their duty to the empire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smtClean="0"/>
              <a:t>The people felt that the decaying empire was not worth defending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smtClean="0"/>
              <a:t>Different parts of the empire made alliances with barbarians who would eventually conquer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pperplate Gothic Bold" pitchFamily="34" charset="0"/>
              </a:rPr>
              <a:t>FALL of ROME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40386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200" dirty="0" smtClean="0"/>
              <a:t>In AD 476 the western emperor was overthrown by barbarians in what became the symbolic end of the empire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200" dirty="0" smtClean="0"/>
              <a:t>The western empire crumbles &amp; is replaced by various Germanic kingdoms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200" dirty="0" smtClean="0"/>
              <a:t>The eastern empire became known as the Byzantine Empire &amp; thrives around Constantinople for another thousand years</a:t>
            </a:r>
          </a:p>
        </p:txBody>
      </p:sp>
      <p:pic>
        <p:nvPicPr>
          <p:cNvPr id="13316" name="Picture 5" descr="odoac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06925" y="1600200"/>
            <a:ext cx="4148138" cy="44958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" y="407474"/>
            <a:ext cx="8953456" cy="5917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82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Copperplate Gothic Bold" pitchFamily="34" charset="0"/>
              </a:rPr>
              <a:t>Decline of the Roman Empire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en-US" sz="2400" smtClean="0"/>
              <a:t>The Roman historian Ammianus Marcellinus wrote about the declining Roman Empire: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smtClean="0"/>
              <a:t>“Centers of learning are now filled with ridiculous amusements…and the libraries are closed forever like so many graves.” 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smtClean="0"/>
              <a:t>Of the powerful upper class he wrote, they “fall away into error and vice.” 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smtClean="0"/>
              <a:t>Of the lower classes, that “some spend the whole night in the wine shops…or else they play at dice.” 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smtClean="0"/>
              <a:t>And he was alarmed about external threats to the empire, such as the Huns, who he feared could “force their way through all obstacles.”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pperplate Gothic Bold" pitchFamily="34" charset="0"/>
              </a:rPr>
              <a:t>WEAKENED ARMY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500" dirty="0" smtClean="0"/>
              <a:t>The </a:t>
            </a:r>
            <a:r>
              <a:rPr lang="en-US" sz="2500" dirty="0" err="1" smtClean="0"/>
              <a:t>Pax</a:t>
            </a:r>
            <a:r>
              <a:rPr lang="en-US" sz="2500" dirty="0" smtClean="0"/>
              <a:t> </a:t>
            </a:r>
            <a:r>
              <a:rPr lang="en-US" sz="2500" dirty="0" err="1" smtClean="0"/>
              <a:t>Romana</a:t>
            </a:r>
            <a:r>
              <a:rPr lang="en-US" sz="2500" dirty="0" smtClean="0"/>
              <a:t> ends with the death of Marcus Aurelius in AD 180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500" dirty="0" smtClean="0"/>
              <a:t>Men began to enlist simply to gain weapons &amp; spoils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500" dirty="0" smtClean="0"/>
              <a:t>Loyalty once again went to the generals not Rome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500" dirty="0">
                <a:solidFill>
                  <a:srgbClr val="FFFFFF"/>
                </a:solidFill>
              </a:rPr>
              <a:t>From </a:t>
            </a:r>
            <a:r>
              <a:rPr lang="en-US" sz="2500" dirty="0" smtClean="0">
                <a:solidFill>
                  <a:srgbClr val="FFFFFF"/>
                </a:solidFill>
              </a:rPr>
              <a:t>AD </a:t>
            </a:r>
            <a:r>
              <a:rPr lang="en-US" sz="2500" dirty="0">
                <a:solidFill>
                  <a:srgbClr val="FFFFFF"/>
                </a:solidFill>
              </a:rPr>
              <a:t>192 </a:t>
            </a:r>
            <a:r>
              <a:rPr lang="en-US" sz="2500" dirty="0" smtClean="0">
                <a:solidFill>
                  <a:srgbClr val="FFFFFF"/>
                </a:solidFill>
              </a:rPr>
              <a:t>to </a:t>
            </a:r>
            <a:r>
              <a:rPr lang="en-US" sz="2500" dirty="0">
                <a:solidFill>
                  <a:srgbClr val="FFFFFF"/>
                </a:solidFill>
              </a:rPr>
              <a:t>284, </a:t>
            </a:r>
            <a:r>
              <a:rPr lang="en-US" sz="2500" dirty="0" smtClean="0">
                <a:solidFill>
                  <a:srgbClr val="FFFFFF"/>
                </a:solidFill>
              </a:rPr>
              <a:t>legions </a:t>
            </a:r>
            <a:r>
              <a:rPr lang="en-US" sz="2500" dirty="0">
                <a:solidFill>
                  <a:srgbClr val="FFFFFF"/>
                </a:solidFill>
              </a:rPr>
              <a:t>installed 28 emperors, only to kill most of them off in rapid </a:t>
            </a:r>
            <a:r>
              <a:rPr lang="en-US" sz="2500" dirty="0" smtClean="0">
                <a:solidFill>
                  <a:srgbClr val="FFFFFF"/>
                </a:solidFill>
              </a:rPr>
              <a:t>succession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500" dirty="0" smtClean="0"/>
              <a:t>Germanic tribes start to take over the borderlands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500" dirty="0" smtClean="0"/>
              <a:t>Eventually Rome hires </a:t>
            </a:r>
            <a:r>
              <a:rPr lang="en-US" sz="2500" i="1" dirty="0" smtClean="0"/>
              <a:t>mercenaries</a:t>
            </a:r>
            <a:r>
              <a:rPr lang="en-US" sz="2500" dirty="0" smtClean="0"/>
              <a:t>- paid soldiers from the Germanic tribes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500" dirty="0">
                <a:solidFill>
                  <a:srgbClr val="FFFFFF"/>
                </a:solidFill>
              </a:rPr>
              <a:t>To sustain a fighting force, the Roman government had to continually raise soldiers’ wages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pperplate Gothic Bold" pitchFamily="34" charset="0"/>
              </a:rPr>
              <a:t>SMALLER POPULATION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Warfare, famine, a declining birthrate, &amp; plagues reduced the population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Fewer people meant fewer soldiers for the army, lower tax revenues, &amp; fewer farmers to grow food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Armies were not large enough to defend the empire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Roads &amp; bridges were not repaired which slowed down trade &amp; defense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Less money to buy food for the poor in the 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Copperplate Gothic Bold" pitchFamily="34" charset="0"/>
              </a:rPr>
              <a:t>OPPRESSIVE GOVERNMENT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Government raised taxes to crippling levels &amp; seized goods from citizens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/>
              <a:t>M</a:t>
            </a:r>
            <a:r>
              <a:rPr lang="en-US" sz="2800" dirty="0" smtClean="0"/>
              <a:t>any merchants, artisans, &amp; public officials went broke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Artisans forced to stay in their trade &amp; their children to follow their father in the trade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Farmers f</a:t>
            </a:r>
            <a:r>
              <a:rPr lang="en-US" sz="2800" dirty="0"/>
              <a:t>orced</a:t>
            </a:r>
            <a:r>
              <a:rPr lang="en-US" sz="2800" dirty="0" smtClean="0"/>
              <a:t> to stay on their farms (chained)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800" dirty="0" smtClean="0"/>
              <a:t>The government forced people to serve the state by repairing roads &amp; bridges without 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Copperplate Gothic Bold" pitchFamily="34" charset="0"/>
              </a:rPr>
              <a:t>DECLINING FARMS &amp; CITIES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600" dirty="0" smtClean="0"/>
              <a:t>Internal conflicts destroyed areas of farming &amp; killed farmers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600" dirty="0" smtClean="0"/>
              <a:t>Heavy taxes drove many farmers out of business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600" dirty="0" smtClean="0"/>
              <a:t>Farmers left their land to seek their fortune in the army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600" dirty="0" smtClean="0"/>
              <a:t>Harvests declined causing food shortages in the cities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600" dirty="0" smtClean="0"/>
              <a:t>Patricians buy or take abandoned farm lands, building giant private estates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600" dirty="0" smtClean="0"/>
              <a:t>Patricians leave the cities behind, taking their leadership, for the safety of their fortified estates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pperplate Gothic Bold" pitchFamily="34" charset="0"/>
              </a:rPr>
              <a:t>STAGNANT ECONOMY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500" dirty="0" smtClean="0"/>
              <a:t>Use of slaves left few jobs for landless farmers &amp; the urban poor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500" dirty="0" smtClean="0"/>
              <a:t>People had no money to buy goods, slowing down the economy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500" dirty="0" smtClean="0">
                <a:solidFill>
                  <a:srgbClr val="FFFFFF"/>
                </a:solidFill>
              </a:rPr>
              <a:t>Warfare </a:t>
            </a:r>
            <a:r>
              <a:rPr lang="en-US" sz="2500" dirty="0">
                <a:solidFill>
                  <a:srgbClr val="FFFFFF"/>
                </a:solidFill>
              </a:rPr>
              <a:t>disrupted </a:t>
            </a:r>
            <a:r>
              <a:rPr lang="en-US" sz="2500" dirty="0" smtClean="0">
                <a:solidFill>
                  <a:srgbClr val="FFFFFF"/>
                </a:solidFill>
              </a:rPr>
              <a:t>production,</a:t>
            </a:r>
            <a:r>
              <a:rPr lang="en-US" sz="2500" dirty="0" smtClean="0"/>
              <a:t> trade, &amp; tax collection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500" dirty="0">
                <a:solidFill>
                  <a:srgbClr val="FFFFFF"/>
                </a:solidFill>
              </a:rPr>
              <a:t>To cope with falling incomes &amp;</a:t>
            </a:r>
            <a:r>
              <a:rPr lang="en-US" sz="2500" dirty="0" smtClean="0">
                <a:solidFill>
                  <a:srgbClr val="FFFFFF"/>
                </a:solidFill>
              </a:rPr>
              <a:t> </a:t>
            </a:r>
            <a:r>
              <a:rPr lang="en-US" sz="2500" dirty="0">
                <a:solidFill>
                  <a:srgbClr val="FFFFFF"/>
                </a:solidFill>
              </a:rPr>
              <a:t>rising prices, the government minted more coins, </a:t>
            </a:r>
            <a:r>
              <a:rPr lang="en-US" sz="2500" dirty="0" smtClean="0">
                <a:solidFill>
                  <a:srgbClr val="FFFFFF"/>
                </a:solidFill>
              </a:rPr>
              <a:t>sparking </a:t>
            </a:r>
            <a:r>
              <a:rPr lang="en-US" sz="2500" dirty="0">
                <a:solidFill>
                  <a:srgbClr val="FFFFFF"/>
                </a:solidFill>
              </a:rPr>
              <a:t>severe </a:t>
            </a:r>
            <a:r>
              <a:rPr lang="en-US" sz="2500" dirty="0"/>
              <a:t>inflation</a:t>
            </a:r>
            <a:r>
              <a:rPr lang="en-US" sz="2500" dirty="0" smtClean="0">
                <a:solidFill>
                  <a:srgbClr val="FFFFFF"/>
                </a:solidFill>
              </a:rPr>
              <a:t>– a </a:t>
            </a:r>
            <a:r>
              <a:rPr lang="en-US" sz="2500" dirty="0">
                <a:solidFill>
                  <a:srgbClr val="FFFFFF"/>
                </a:solidFill>
              </a:rPr>
              <a:t>rise in prices corresponding to a decrease in the value of money </a:t>
            </a:r>
            <a:endParaRPr lang="en-US" sz="2500" dirty="0" smtClean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500" dirty="0" smtClean="0"/>
              <a:t>The western empire could not rely upon aid from the east &amp; becomes vulnerable to invasion.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pperplate Gothic Bold" pitchFamily="34" charset="0"/>
              </a:rPr>
              <a:t>ATTEMPTS AT REFORM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400" dirty="0" smtClean="0"/>
              <a:t>Diocletian</a:t>
            </a:r>
            <a:r>
              <a:rPr lang="en-US" sz="2400" dirty="0">
                <a:solidFill>
                  <a:srgbClr val="FFFFFF"/>
                </a:solidFill>
              </a:rPr>
              <a:t>,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/>
              <a:t>Constantine &amp; Theodosius</a:t>
            </a:r>
            <a:r>
              <a:rPr lang="en-US" sz="2400" dirty="0" smtClean="0">
                <a:solidFill>
                  <a:srgbClr val="FFFFFF"/>
                </a:solidFill>
              </a:rPr>
              <a:t>– struggled </a:t>
            </a:r>
            <a:r>
              <a:rPr lang="en-US" sz="2400" dirty="0">
                <a:solidFill>
                  <a:srgbClr val="FFFFFF"/>
                </a:solidFill>
              </a:rPr>
              <a:t>to halt </a:t>
            </a:r>
            <a:r>
              <a:rPr lang="en-US" sz="2400" dirty="0" smtClean="0">
                <a:solidFill>
                  <a:srgbClr val="FFFFFF"/>
                </a:solidFill>
              </a:rPr>
              <a:t>the </a:t>
            </a:r>
            <a:r>
              <a:rPr lang="en-US" sz="2400" dirty="0">
                <a:solidFill>
                  <a:srgbClr val="FFFFFF"/>
                </a:solidFill>
              </a:rPr>
              <a:t>empire’s decline</a:t>
            </a:r>
            <a:r>
              <a:rPr lang="en-US" sz="2400" noProof="1">
                <a:solidFill>
                  <a:schemeClr val="bg1"/>
                </a:solidFill>
              </a:rPr>
              <a:t>.</a:t>
            </a:r>
            <a:endParaRPr lang="en-US" sz="2400" dirty="0" smtClean="0"/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400" dirty="0"/>
              <a:t>E</a:t>
            </a:r>
            <a:r>
              <a:rPr lang="en-US" sz="2400" dirty="0" smtClean="0"/>
              <a:t>mpire divided into east &amp; west halves to make it easier to rule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400" dirty="0" smtClean="0"/>
              <a:t>Raised the number of legions &amp; travelled to oversee defense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400" dirty="0" smtClean="0"/>
              <a:t>Froze wages &amp; fixed prices for goods to try to slow down inflation.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400" dirty="0"/>
              <a:t>C</a:t>
            </a:r>
            <a:r>
              <a:rPr lang="en-US" sz="2400" dirty="0" smtClean="0"/>
              <a:t>apital </a:t>
            </a:r>
            <a:r>
              <a:rPr lang="en-US" sz="2400" dirty="0"/>
              <a:t>of the </a:t>
            </a:r>
            <a:r>
              <a:rPr lang="en-US" sz="2400" dirty="0" smtClean="0"/>
              <a:t>eastern empire shifted to </a:t>
            </a:r>
            <a:r>
              <a:rPr lang="en-US" sz="2400" dirty="0"/>
              <a:t>the </a:t>
            </a:r>
            <a:r>
              <a:rPr lang="en-US" sz="2400" dirty="0" smtClean="0"/>
              <a:t>city </a:t>
            </a:r>
            <a:r>
              <a:rPr lang="en-US" sz="2400" dirty="0"/>
              <a:t>of Byzantium &amp; </a:t>
            </a:r>
            <a:r>
              <a:rPr lang="en-US" sz="2400" dirty="0" smtClean="0"/>
              <a:t>renamed Constantinople.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Their </a:t>
            </a:r>
            <a:r>
              <a:rPr lang="en-US" sz="2400" dirty="0">
                <a:solidFill>
                  <a:srgbClr val="FFFFFF"/>
                </a:solidFill>
              </a:rPr>
              <a:t>reforms preserved the government in the eastern part of the empire for more than 1,000 years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pperplate Gothic Bold" pitchFamily="34" charset="0"/>
              </a:rPr>
              <a:t>EAST &amp; WEST</a:t>
            </a:r>
          </a:p>
        </p:txBody>
      </p:sp>
      <p:pic>
        <p:nvPicPr>
          <p:cNvPr id="11267" name="Picture 5" descr="romanempiredivi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2644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2733</TotalTime>
  <Words>687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Copperplate Gothic Bold</vt:lpstr>
      <vt:lpstr>Wingdings</vt:lpstr>
      <vt:lpstr>Ripple</vt:lpstr>
      <vt:lpstr>The Decline &amp; Fall of the Roman Empire</vt:lpstr>
      <vt:lpstr>Decline of the Roman Empire</vt:lpstr>
      <vt:lpstr>WEAKENED ARMY</vt:lpstr>
      <vt:lpstr>SMALLER POPULATION</vt:lpstr>
      <vt:lpstr>OPPRESSIVE GOVERNMENT</vt:lpstr>
      <vt:lpstr>DECLINING FARMS &amp; CITIES</vt:lpstr>
      <vt:lpstr>STAGNANT ECONOMY</vt:lpstr>
      <vt:lpstr>ATTEMPTS AT REFORM</vt:lpstr>
      <vt:lpstr>EAST &amp; WEST</vt:lpstr>
      <vt:lpstr>LOSS OF CONFIDENCE</vt:lpstr>
      <vt:lpstr>FALL of ROME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CCSD</dc:creator>
  <cp:lastModifiedBy>Alissa F Groll</cp:lastModifiedBy>
  <cp:revision>20</cp:revision>
  <cp:lastPrinted>2015-02-10T15:04:54Z</cp:lastPrinted>
  <dcterms:created xsi:type="dcterms:W3CDTF">2009-04-27T17:27:57Z</dcterms:created>
  <dcterms:modified xsi:type="dcterms:W3CDTF">2015-02-11T23:00:32Z</dcterms:modified>
</cp:coreProperties>
</file>