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57" r:id="rId3"/>
    <p:sldId id="258" r:id="rId4"/>
    <p:sldId id="259" r:id="rId5"/>
    <p:sldId id="260" r:id="rId6"/>
    <p:sldId id="261" r:id="rId7"/>
    <p:sldId id="262" r:id="rId8"/>
    <p:sldId id="263" r:id="rId9"/>
    <p:sldId id="264" r:id="rId10"/>
    <p:sldId id="271"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25114-EACA-422C-8CDE-9F0530F336FA}"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E7A56-A39A-45AD-8E77-08EE594008D4}" type="slidenum">
              <a:rPr lang="en-US" smtClean="0"/>
              <a:t>‹#›</a:t>
            </a:fld>
            <a:endParaRPr lang="en-US"/>
          </a:p>
        </p:txBody>
      </p:sp>
    </p:spTree>
    <p:extLst>
      <p:ext uri="{BB962C8B-B14F-4D97-AF65-F5344CB8AC3E}">
        <p14:creationId xmlns:p14="http://schemas.microsoft.com/office/powerpoint/2010/main" val="254549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2BE008F4-FF9C-4757-BD23-7B5873AC73DE}" type="slidenum">
              <a:rPr lang="en-US" altLang="en-US"/>
              <a:pPr/>
              <a:t>3</a:t>
            </a:fld>
            <a:endParaRPr lang="en-US" altLang="en-US"/>
          </a:p>
        </p:txBody>
      </p:sp>
    </p:spTree>
    <p:extLst>
      <p:ext uri="{BB962C8B-B14F-4D97-AF65-F5344CB8AC3E}">
        <p14:creationId xmlns:p14="http://schemas.microsoft.com/office/powerpoint/2010/main" val="427539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1725C-6122-4CD9-AC6E-2643E7788CAF}"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1725C-6122-4CD9-AC6E-2643E7788CAF}"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1725C-6122-4CD9-AC6E-2643E7788CAF}"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1725C-6122-4CD9-AC6E-2643E7788CAF}"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1725C-6122-4CD9-AC6E-2643E7788CAF}"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1725C-6122-4CD9-AC6E-2643E7788CAF}"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1725C-6122-4CD9-AC6E-2643E7788CAF}"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1725C-6122-4CD9-AC6E-2643E7788CAF}"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1725C-6122-4CD9-AC6E-2643E7788CAF}"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1725C-6122-4CD9-AC6E-2643E7788CAF}"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1725C-6122-4CD9-AC6E-2643E7788CAF}"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E97EF-6F1E-452E-9DF6-D3024F0AF8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1725C-6122-4CD9-AC6E-2643E7788CAF}" type="datetimeFigureOut">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E97EF-6F1E-452E-9DF6-D3024F0AF8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3"/>
                </a:solidFill>
                <a:latin typeface="Comic Sans MS"/>
                <a:ea typeface="+mj-ea"/>
                <a:cs typeface="Comic Sans MS"/>
              </a:rPr>
              <a:t>Early History of Rome</a:t>
            </a:r>
            <a:endParaRPr lang="en-US" dirty="0">
              <a:ea typeface="+mj-ea"/>
              <a:cs typeface="+mj-cs"/>
            </a:endParaRPr>
          </a:p>
        </p:txBody>
      </p:sp>
      <p:sp>
        <p:nvSpPr>
          <p:cNvPr id="28674" name="Content Placeholder 2"/>
          <p:cNvSpPr>
            <a:spLocks noGrp="1"/>
          </p:cNvSpPr>
          <p:nvPr>
            <p:ph idx="1"/>
          </p:nvPr>
        </p:nvSpPr>
        <p:spPr>
          <a:xfrm>
            <a:off x="169863" y="1600200"/>
            <a:ext cx="4079875" cy="4525963"/>
          </a:xfrm>
        </p:spPr>
        <p:txBody>
          <a:bodyPr>
            <a:normAutofit lnSpcReduction="10000"/>
          </a:bodyPr>
          <a:lstStyle/>
          <a:p>
            <a:pPr eaLnBrk="1" hangingPunct="1"/>
            <a:r>
              <a:rPr lang="en-US" altLang="en-US" u="sng" dirty="0" err="1" smtClean="0">
                <a:solidFill>
                  <a:schemeClr val="bg1"/>
                </a:solidFill>
                <a:latin typeface="Comic Sans MS" pitchFamily="66" charset="0"/>
                <a:ea typeface="ＭＳ Ｐゴシック" pitchFamily="34" charset="-128"/>
              </a:rPr>
              <a:t>truscan</a:t>
            </a:r>
            <a:r>
              <a:rPr lang="en-US" altLang="en-US" u="sng" dirty="0" smtClean="0">
                <a:solidFill>
                  <a:schemeClr val="bg1"/>
                </a:solidFill>
                <a:latin typeface="Comic Sans MS" pitchFamily="66" charset="0"/>
                <a:ea typeface="ＭＳ Ｐゴシック" pitchFamily="34" charset="-128"/>
              </a:rPr>
              <a:t> </a:t>
            </a:r>
            <a:r>
              <a:rPr lang="en-US" altLang="en-US" u="sng" dirty="0" smtClean="0">
                <a:solidFill>
                  <a:schemeClr val="bg1"/>
                </a:solidFill>
                <a:latin typeface="Comic Sans MS" pitchFamily="66" charset="0"/>
                <a:ea typeface="ＭＳ Ｐゴシック" pitchFamily="34" charset="-128"/>
              </a:rPr>
              <a:t>kings ruled Rome from 600 B.C. to 509 BC </a:t>
            </a:r>
          </a:p>
          <a:p>
            <a:pPr lvl="1" eaLnBrk="1" hangingPunct="1"/>
            <a:r>
              <a:rPr lang="en-US" altLang="en-US" u="sng" dirty="0" smtClean="0">
                <a:solidFill>
                  <a:schemeClr val="bg1"/>
                </a:solidFill>
                <a:latin typeface="Comic Sans MS" pitchFamily="66" charset="0"/>
                <a:ea typeface="ＭＳ Ｐゴシック" pitchFamily="34" charset="-128"/>
              </a:rPr>
              <a:t>Roman aristocrats overthrew the last Etruscan king in 509 BC</a:t>
            </a:r>
          </a:p>
          <a:p>
            <a:pPr lvl="1" eaLnBrk="1" hangingPunct="1"/>
            <a:r>
              <a:rPr lang="en-US" altLang="en-US" u="sng" dirty="0" smtClean="0">
                <a:solidFill>
                  <a:schemeClr val="bg1"/>
                </a:solidFill>
                <a:latin typeface="Comic Sans MS" pitchFamily="66" charset="0"/>
                <a:ea typeface="ＭＳ Ｐゴシック" pitchFamily="34" charset="-128"/>
              </a:rPr>
              <a:t>Establish a republic</a:t>
            </a:r>
          </a:p>
        </p:txBody>
      </p:sp>
      <p:pic>
        <p:nvPicPr>
          <p:cNvPr id="3" name="Picture 2"/>
          <p:cNvPicPr>
            <a:picLocks noChangeAspect="1"/>
          </p:cNvPicPr>
          <p:nvPr/>
        </p:nvPicPr>
        <p:blipFill>
          <a:blip r:embed="rId2" cstate="print"/>
          <a:srcRect/>
          <a:stretch>
            <a:fillRect/>
          </a:stretch>
        </p:blipFill>
        <p:spPr bwMode="auto">
          <a:xfrm>
            <a:off x="2243137" y="1478756"/>
            <a:ext cx="4657725" cy="4768850"/>
          </a:xfrm>
          <a:prstGeom prst="rect">
            <a:avLst/>
          </a:prstGeom>
          <a:noFill/>
          <a:ln w="9525">
            <a:noFill/>
            <a:miter lim="800000"/>
            <a:headEnd/>
            <a:tailEnd/>
          </a:ln>
        </p:spPr>
      </p:pic>
    </p:spTree>
    <p:extLst>
      <p:ext uri="{BB962C8B-B14F-4D97-AF65-F5344CB8AC3E}">
        <p14:creationId xmlns:p14="http://schemas.microsoft.com/office/powerpoint/2010/main" val="2739864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blinds(horizontal)">
                                      <p:cBhvr>
                                        <p:cTn id="7" dur="500"/>
                                        <p:tgtEl>
                                          <p:spTgt spid="2867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8674">
                                            <p:txEl>
                                              <p:pRg st="1" end="1"/>
                                            </p:txEl>
                                          </p:spTgt>
                                        </p:tgtEl>
                                        <p:attrNameLst>
                                          <p:attrName>style.visibility</p:attrName>
                                        </p:attrNameLst>
                                      </p:cBhvr>
                                      <p:to>
                                        <p:strVal val="visible"/>
                                      </p:to>
                                    </p:set>
                                    <p:animEffect transition="in" filter="blinds(horizontal)">
                                      <p:cBhvr>
                                        <p:cTn id="15" dur="500"/>
                                        <p:tgtEl>
                                          <p:spTgt spid="28674">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8674">
                                            <p:txEl>
                                              <p:pRg st="2" end="2"/>
                                            </p:txEl>
                                          </p:spTgt>
                                        </p:tgtEl>
                                        <p:attrNameLst>
                                          <p:attrName>style.visibility</p:attrName>
                                        </p:attrNameLst>
                                      </p:cBhvr>
                                      <p:to>
                                        <p:strVal val="visible"/>
                                      </p:to>
                                    </p:set>
                                    <p:animEffect transition="in" filter="blinds(horizontal)">
                                      <p:cBhvr>
                                        <p:cTn id="20" dur="500"/>
                                        <p:tgtEl>
                                          <p:spTgt spid="286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533400"/>
            <a:ext cx="4724400" cy="769441"/>
          </a:xfrm>
          <a:prstGeom prst="rect">
            <a:avLst/>
          </a:prstGeom>
        </p:spPr>
        <p:txBody>
          <a:bodyPr wrap="square">
            <a:spAutoFit/>
          </a:bodyPr>
          <a:lstStyle/>
          <a:p>
            <a:pPr algn="ctr"/>
            <a:r>
              <a:rPr lang="en-US" sz="4400" kern="10" dirty="0">
                <a:ln w="12700">
                  <a:solidFill>
                    <a:schemeClr val="tx1"/>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The </a:t>
            </a:r>
            <a:r>
              <a:rPr lang="en-US" sz="4400" kern="10" dirty="0" smtClean="0">
                <a:ln w="12700">
                  <a:solidFill>
                    <a:schemeClr val="tx1"/>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Etruscans</a:t>
            </a:r>
            <a:endParaRPr lang="en-US" sz="4400" kern="10" dirty="0">
              <a:ln w="12700">
                <a:solidFill>
                  <a:schemeClr val="tx1"/>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3" name="Rectangle 2"/>
          <p:cNvSpPr/>
          <p:nvPr/>
        </p:nvSpPr>
        <p:spPr>
          <a:xfrm>
            <a:off x="1219200" y="2209800"/>
            <a:ext cx="4572000" cy="2585323"/>
          </a:xfrm>
          <a:prstGeom prst="rect">
            <a:avLst/>
          </a:prstGeom>
        </p:spPr>
        <p:txBody>
          <a:bodyPr>
            <a:spAutoFit/>
          </a:bodyPr>
          <a:lstStyle/>
          <a:p>
            <a:pPr>
              <a:spcBef>
                <a:spcPct val="50000"/>
              </a:spcBef>
              <a:buFontTx/>
              <a:buChar char="•"/>
            </a:pPr>
            <a:r>
              <a:rPr lang="en-US" dirty="0"/>
              <a:t> Around 600 B.C., the Etruscans invaded the </a:t>
            </a:r>
            <a:r>
              <a:rPr lang="en-US" dirty="0" err="1"/>
              <a:t>Latins</a:t>
            </a:r>
            <a:r>
              <a:rPr lang="en-US" dirty="0"/>
              <a:t>’ little town of Rome and took over</a:t>
            </a:r>
            <a:r>
              <a:rPr lang="en-US" dirty="0" smtClean="0"/>
              <a:t>. (The </a:t>
            </a:r>
            <a:r>
              <a:rPr lang="en-US" dirty="0" err="1" smtClean="0"/>
              <a:t>Tarquins</a:t>
            </a:r>
            <a:r>
              <a:rPr lang="en-US" dirty="0" smtClean="0"/>
              <a:t>)</a:t>
            </a:r>
            <a:endParaRPr lang="en-US" dirty="0"/>
          </a:p>
          <a:p>
            <a:pPr>
              <a:spcBef>
                <a:spcPct val="50000"/>
              </a:spcBef>
            </a:pPr>
            <a:endParaRPr lang="en-US" dirty="0"/>
          </a:p>
          <a:p>
            <a:pPr>
              <a:spcBef>
                <a:spcPct val="50000"/>
              </a:spcBef>
              <a:buFontTx/>
              <a:buChar char="•"/>
            </a:pPr>
            <a:r>
              <a:rPr lang="en-US" dirty="0"/>
              <a:t>  The Etruscans drained the marshes near Rome to give them more land on which to build, thus under Etruscan rule, Rome grew into a city.</a:t>
            </a:r>
          </a:p>
        </p:txBody>
      </p:sp>
    </p:spTree>
    <p:extLst>
      <p:ext uri="{BB962C8B-B14F-4D97-AF65-F5344CB8AC3E}">
        <p14:creationId xmlns:p14="http://schemas.microsoft.com/office/powerpoint/2010/main" val="901726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西概\images\Rome\Etruscan_chimira.jpg"/>
          <p:cNvPicPr>
            <a:picLocks noChangeAspect="1" noChangeArrowheads="1"/>
          </p:cNvPicPr>
          <p:nvPr/>
        </p:nvPicPr>
        <p:blipFill>
          <a:blip r:embed="rId2" cstate="print"/>
          <a:srcRect/>
          <a:stretch>
            <a:fillRect/>
          </a:stretch>
        </p:blipFill>
        <p:spPr bwMode="auto">
          <a:xfrm>
            <a:off x="914400" y="609600"/>
            <a:ext cx="7239000" cy="4767263"/>
          </a:xfrm>
          <a:prstGeom prst="rect">
            <a:avLst/>
          </a:prstGeom>
          <a:noFill/>
          <a:ln w="9525">
            <a:noFill/>
            <a:miter lim="800000"/>
            <a:headEnd/>
            <a:tailEnd/>
          </a:ln>
        </p:spPr>
      </p:pic>
      <p:sp>
        <p:nvSpPr>
          <p:cNvPr id="14339" name="Text Box 3"/>
          <p:cNvSpPr txBox="1">
            <a:spLocks noChangeArrowheads="1"/>
          </p:cNvSpPr>
          <p:nvPr/>
        </p:nvSpPr>
        <p:spPr bwMode="auto">
          <a:xfrm>
            <a:off x="457200" y="5867400"/>
            <a:ext cx="8305800" cy="457200"/>
          </a:xfrm>
          <a:prstGeom prst="rect">
            <a:avLst/>
          </a:prstGeom>
          <a:noFill/>
          <a:ln w="9525">
            <a:noFill/>
            <a:miter lim="800000"/>
            <a:headEnd/>
            <a:tailEnd/>
          </a:ln>
          <a:effectLst/>
        </p:spPr>
        <p:txBody>
          <a:bodyPr>
            <a:spAutoFit/>
          </a:bodyPr>
          <a:lstStyle/>
          <a:p>
            <a:pPr>
              <a:spcBef>
                <a:spcPct val="50000"/>
              </a:spcBef>
            </a:pPr>
            <a:r>
              <a:rPr lang="en-US" altLang="zh-TW"/>
              <a:t>Etruscan Chimira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西概\images\Rome\etruscan_cerveteri.jpg"/>
          <p:cNvPicPr>
            <a:picLocks noChangeAspect="1" noChangeArrowheads="1"/>
          </p:cNvPicPr>
          <p:nvPr/>
        </p:nvPicPr>
        <p:blipFill>
          <a:blip r:embed="rId2" cstate="print"/>
          <a:srcRect/>
          <a:stretch>
            <a:fillRect/>
          </a:stretch>
        </p:blipFill>
        <p:spPr bwMode="auto">
          <a:xfrm>
            <a:off x="1066800" y="533400"/>
            <a:ext cx="7010400" cy="5075238"/>
          </a:xfrm>
          <a:prstGeom prst="rect">
            <a:avLst/>
          </a:prstGeom>
          <a:noFill/>
          <a:ln w="9525">
            <a:noFill/>
            <a:miter lim="800000"/>
            <a:headEnd/>
            <a:tailEnd/>
          </a:ln>
        </p:spPr>
      </p:pic>
      <p:sp>
        <p:nvSpPr>
          <p:cNvPr id="15363" name="Text Box 3"/>
          <p:cNvSpPr txBox="1">
            <a:spLocks noChangeArrowheads="1"/>
          </p:cNvSpPr>
          <p:nvPr/>
        </p:nvSpPr>
        <p:spPr bwMode="auto">
          <a:xfrm>
            <a:off x="609600" y="5943600"/>
            <a:ext cx="7924800" cy="779463"/>
          </a:xfrm>
          <a:prstGeom prst="rect">
            <a:avLst/>
          </a:prstGeom>
          <a:noFill/>
          <a:ln w="9525">
            <a:noFill/>
            <a:miter lim="800000"/>
            <a:headEnd/>
            <a:tailEnd/>
          </a:ln>
          <a:effectLst/>
        </p:spPr>
        <p:txBody>
          <a:bodyPr>
            <a:spAutoFit/>
          </a:bodyPr>
          <a:lstStyle/>
          <a:p>
            <a:pPr>
              <a:spcBef>
                <a:spcPct val="50000"/>
              </a:spcBef>
            </a:pPr>
            <a:r>
              <a:rPr lang="en-US" altLang="zh-TW" sz="1800"/>
              <a:t>Sarcophagus from Cerveteri, Etruscan sculpture, c. 520 B.C.</a:t>
            </a:r>
          </a:p>
          <a:p>
            <a:pPr>
              <a:spcBef>
                <a:spcPct val="50000"/>
              </a:spcBef>
            </a:pPr>
            <a:r>
              <a:rPr lang="en-US" altLang="zh-TW" sz="1800"/>
              <a:t>husband and wife shown in sculpted form on their tomb terra cotta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西概\images\Rome\etruscan_veii.jpg"/>
          <p:cNvPicPr>
            <a:picLocks noChangeAspect="1" noChangeArrowheads="1"/>
          </p:cNvPicPr>
          <p:nvPr/>
        </p:nvPicPr>
        <p:blipFill>
          <a:blip r:embed="rId2" cstate="print"/>
          <a:srcRect/>
          <a:stretch>
            <a:fillRect/>
          </a:stretch>
        </p:blipFill>
        <p:spPr bwMode="auto">
          <a:xfrm>
            <a:off x="304800" y="0"/>
            <a:ext cx="3017838" cy="6553200"/>
          </a:xfrm>
          <a:prstGeom prst="rect">
            <a:avLst/>
          </a:prstGeom>
          <a:noFill/>
          <a:ln w="9525">
            <a:noFill/>
            <a:miter lim="800000"/>
            <a:headEnd/>
            <a:tailEnd/>
          </a:ln>
        </p:spPr>
      </p:pic>
      <p:sp>
        <p:nvSpPr>
          <p:cNvPr id="16387" name="Text Box 3"/>
          <p:cNvSpPr txBox="1">
            <a:spLocks noChangeArrowheads="1"/>
          </p:cNvSpPr>
          <p:nvPr/>
        </p:nvSpPr>
        <p:spPr bwMode="auto">
          <a:xfrm>
            <a:off x="3581400" y="6216650"/>
            <a:ext cx="5334000" cy="641350"/>
          </a:xfrm>
          <a:prstGeom prst="rect">
            <a:avLst/>
          </a:prstGeom>
          <a:noFill/>
          <a:ln w="9525">
            <a:noFill/>
            <a:miter lim="800000"/>
            <a:headEnd/>
            <a:tailEnd/>
          </a:ln>
          <a:effectLst/>
        </p:spPr>
        <p:txBody>
          <a:bodyPr>
            <a:spAutoFit/>
          </a:bodyPr>
          <a:lstStyle/>
          <a:p>
            <a:pPr>
              <a:spcBef>
                <a:spcPct val="50000"/>
              </a:spcBef>
            </a:pPr>
            <a:r>
              <a:rPr lang="en-US" altLang="zh-TW" sz="1800" i="1"/>
              <a:t>Apollo of Veii</a:t>
            </a:r>
            <a:r>
              <a:rPr lang="en-US" altLang="zh-TW" sz="1800"/>
              <a:t>, from the roof of the Portonaccio Temple, Veii, Etruscan, c 510-500 B.C.</a:t>
            </a:r>
          </a:p>
        </p:txBody>
      </p:sp>
      <p:pic>
        <p:nvPicPr>
          <p:cNvPr id="16388" name="Picture 4" descr="E:\西概\images\Rome\etruscan_veii_temple-plan.jpg"/>
          <p:cNvPicPr>
            <a:picLocks noChangeAspect="1" noChangeArrowheads="1"/>
          </p:cNvPicPr>
          <p:nvPr/>
        </p:nvPicPr>
        <p:blipFill>
          <a:blip r:embed="rId3" cstate="print"/>
          <a:srcRect/>
          <a:stretch>
            <a:fillRect/>
          </a:stretch>
        </p:blipFill>
        <p:spPr bwMode="auto">
          <a:xfrm>
            <a:off x="5486400" y="0"/>
            <a:ext cx="3657600" cy="2679700"/>
          </a:xfrm>
          <a:prstGeom prst="rect">
            <a:avLst/>
          </a:prstGeom>
          <a:noFill/>
          <a:ln w="9525">
            <a:noFill/>
            <a:miter lim="800000"/>
            <a:headEnd/>
            <a:tailEnd/>
          </a:ln>
        </p:spPr>
      </p:pic>
      <p:pic>
        <p:nvPicPr>
          <p:cNvPr id="16389" name="Picture 5" descr="E:\西概\images\Rome\etruscan_veii_d01.jpg"/>
          <p:cNvPicPr>
            <a:picLocks noChangeAspect="1" noChangeArrowheads="1"/>
          </p:cNvPicPr>
          <p:nvPr/>
        </p:nvPicPr>
        <p:blipFill>
          <a:blip r:embed="rId4" cstate="print"/>
          <a:srcRect/>
          <a:stretch>
            <a:fillRect/>
          </a:stretch>
        </p:blipFill>
        <p:spPr bwMode="auto">
          <a:xfrm>
            <a:off x="3200400" y="1600200"/>
            <a:ext cx="2832100" cy="3657600"/>
          </a:xfrm>
          <a:prstGeom prst="rect">
            <a:avLst/>
          </a:prstGeom>
          <a:noFill/>
          <a:ln w="9525">
            <a:noFill/>
            <a:miter lim="800000"/>
            <a:headEnd/>
            <a:tailEnd/>
          </a:ln>
        </p:spPr>
      </p:pic>
      <p:pic>
        <p:nvPicPr>
          <p:cNvPr id="16390" name="Picture 6" descr="E:\西概\images\Rome\etruscan_veii_d02.jpg"/>
          <p:cNvPicPr>
            <a:picLocks noChangeAspect="1" noChangeArrowheads="1"/>
          </p:cNvPicPr>
          <p:nvPr/>
        </p:nvPicPr>
        <p:blipFill>
          <a:blip r:embed="rId5" cstate="print"/>
          <a:srcRect/>
          <a:stretch>
            <a:fillRect/>
          </a:stretch>
        </p:blipFill>
        <p:spPr bwMode="auto">
          <a:xfrm>
            <a:off x="6248400" y="2438400"/>
            <a:ext cx="2603500" cy="3657600"/>
          </a:xfrm>
          <a:prstGeom prst="rect">
            <a:avLst/>
          </a:prstGeom>
          <a:noFill/>
          <a:ln w="9525">
            <a:noFill/>
            <a:miter lim="800000"/>
            <a:headEnd/>
            <a:tailEnd/>
          </a:ln>
        </p:spPr>
      </p:pic>
      <p:sp>
        <p:nvSpPr>
          <p:cNvPr id="16391" name="Text Box 7"/>
          <p:cNvSpPr txBox="1">
            <a:spLocks noChangeArrowheads="1"/>
          </p:cNvSpPr>
          <p:nvPr/>
        </p:nvSpPr>
        <p:spPr bwMode="auto">
          <a:xfrm>
            <a:off x="2971800" y="228600"/>
            <a:ext cx="2667000" cy="822325"/>
          </a:xfrm>
          <a:prstGeom prst="rect">
            <a:avLst/>
          </a:prstGeom>
          <a:noFill/>
          <a:ln w="9525">
            <a:noFill/>
            <a:miter lim="800000"/>
            <a:headEnd/>
            <a:tailEnd/>
          </a:ln>
          <a:effectLst/>
        </p:spPr>
        <p:txBody>
          <a:bodyPr>
            <a:spAutoFit/>
          </a:bodyPr>
          <a:lstStyle/>
          <a:p>
            <a:pPr>
              <a:spcBef>
                <a:spcPct val="50000"/>
              </a:spcBef>
            </a:pPr>
            <a:r>
              <a:rPr lang="en-US" altLang="zh-TW"/>
              <a:t>Tension of pose, sinister smile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西概\images\Rome\Etruscan_tomb_of_hunting_and_fishing.jpg"/>
          <p:cNvPicPr>
            <a:picLocks noChangeAspect="1" noChangeArrowheads="1"/>
          </p:cNvPicPr>
          <p:nvPr/>
        </p:nvPicPr>
        <p:blipFill>
          <a:blip r:embed="rId2" cstate="print"/>
          <a:srcRect/>
          <a:stretch>
            <a:fillRect/>
          </a:stretch>
        </p:blipFill>
        <p:spPr bwMode="auto">
          <a:xfrm>
            <a:off x="1219200" y="304800"/>
            <a:ext cx="7239000" cy="5661025"/>
          </a:xfrm>
          <a:prstGeom prst="rect">
            <a:avLst/>
          </a:prstGeom>
          <a:noFill/>
          <a:ln w="9525">
            <a:noFill/>
            <a:miter lim="800000"/>
            <a:headEnd/>
            <a:tailEnd/>
          </a:ln>
        </p:spPr>
      </p:pic>
      <p:sp>
        <p:nvSpPr>
          <p:cNvPr id="17411" name="Text Box 3"/>
          <p:cNvSpPr txBox="1">
            <a:spLocks noChangeArrowheads="1"/>
          </p:cNvSpPr>
          <p:nvPr/>
        </p:nvSpPr>
        <p:spPr bwMode="auto">
          <a:xfrm>
            <a:off x="457200" y="6248400"/>
            <a:ext cx="8153400" cy="457200"/>
          </a:xfrm>
          <a:prstGeom prst="rect">
            <a:avLst/>
          </a:prstGeom>
          <a:noFill/>
          <a:ln w="9525">
            <a:noFill/>
            <a:miter lim="800000"/>
            <a:headEnd/>
            <a:tailEnd/>
          </a:ln>
          <a:effectLst/>
        </p:spPr>
        <p:txBody>
          <a:bodyPr>
            <a:spAutoFit/>
          </a:bodyPr>
          <a:lstStyle/>
          <a:p>
            <a:pPr>
              <a:spcBef>
                <a:spcPct val="50000"/>
              </a:spcBef>
            </a:pPr>
            <a:r>
              <a:rPr lang="en-US" altLang="zh-TW" i="1"/>
              <a:t>Tomb of Hunting and Fishing</a:t>
            </a:r>
            <a:r>
              <a:rPr lang="en-US" altLang="zh-TW"/>
              <a:t> in Tarquinia, 6th Century B.C. </a:t>
            </a:r>
          </a:p>
        </p:txBody>
      </p:sp>
      <p:sp>
        <p:nvSpPr>
          <p:cNvPr id="17412" name="Text Box 4"/>
          <p:cNvSpPr txBox="1">
            <a:spLocks noChangeArrowheads="1"/>
          </p:cNvSpPr>
          <p:nvPr/>
        </p:nvSpPr>
        <p:spPr bwMode="auto">
          <a:xfrm>
            <a:off x="228600" y="381000"/>
            <a:ext cx="2971800" cy="701675"/>
          </a:xfrm>
          <a:prstGeom prst="rect">
            <a:avLst/>
          </a:prstGeom>
          <a:noFill/>
          <a:ln w="9525">
            <a:noFill/>
            <a:miter lim="800000"/>
            <a:headEnd/>
            <a:tailEnd/>
          </a:ln>
          <a:effectLst/>
        </p:spPr>
        <p:txBody>
          <a:bodyPr>
            <a:spAutoFit/>
          </a:bodyPr>
          <a:lstStyle/>
          <a:p>
            <a:pPr>
              <a:spcBef>
                <a:spcPct val="50000"/>
              </a:spcBef>
            </a:pPr>
            <a:r>
              <a:rPr lang="en-US" altLang="zh-TW" sz="2000"/>
              <a:t>Love of nature, naturalistic observation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3886200" y="1676400"/>
            <a:ext cx="5033361" cy="3770162"/>
          </a:xfrm>
          <a:prstGeom prst="rect">
            <a:avLst/>
          </a:prstGeom>
        </p:spPr>
      </p:pic>
      <p:sp>
        <p:nvSpPr>
          <p:cNvPr id="3" name="Content Placeholder 2"/>
          <p:cNvSpPr>
            <a:spLocks noGrp="1"/>
          </p:cNvSpPr>
          <p:nvPr>
            <p:ph sz="quarter" idx="4294967295"/>
          </p:nvPr>
        </p:nvSpPr>
        <p:spPr>
          <a:xfrm>
            <a:off x="352426" y="1463040"/>
            <a:ext cx="3886200" cy="4288536"/>
          </a:xfrm>
          <a:prstGeom prst="rect">
            <a:avLst/>
          </a:prstGeom>
        </p:spPr>
        <p:txBody>
          <a:bodyPr>
            <a:normAutofit/>
          </a:bodyPr>
          <a:lstStyle/>
          <a:p>
            <a:endParaRPr lang="en-US" dirty="0" smtClean="0"/>
          </a:p>
          <a:p>
            <a:r>
              <a:rPr lang="en-US" sz="2000" dirty="0" smtClean="0"/>
              <a:t>Regal- 753-509 B.C.E</a:t>
            </a:r>
          </a:p>
          <a:p>
            <a:r>
              <a:rPr lang="en-US" sz="2000" dirty="0"/>
              <a:t>	</a:t>
            </a:r>
            <a:r>
              <a:rPr lang="en-US" sz="2000" dirty="0" smtClean="0"/>
              <a:t>Rome is ruled by kings</a:t>
            </a:r>
          </a:p>
          <a:p>
            <a:endParaRPr lang="en-US" sz="2000" dirty="0"/>
          </a:p>
          <a:p>
            <a:r>
              <a:rPr lang="en-US" sz="2000" dirty="0" smtClean="0"/>
              <a:t>Republic- 510-27 B.C.E</a:t>
            </a:r>
          </a:p>
          <a:p>
            <a:r>
              <a:rPr lang="en-US" sz="2000" dirty="0"/>
              <a:t>	</a:t>
            </a:r>
            <a:r>
              <a:rPr lang="en-US" sz="2000" dirty="0" smtClean="0"/>
              <a:t>Lots of growth and prosperity.  Citizen rule</a:t>
            </a:r>
          </a:p>
          <a:p>
            <a:endParaRPr lang="en-US" sz="2000" dirty="0" smtClean="0"/>
          </a:p>
          <a:p>
            <a:r>
              <a:rPr lang="en-US" sz="2000" dirty="0" smtClean="0"/>
              <a:t>Empire- 27 B.C.E- 476 C.E</a:t>
            </a:r>
          </a:p>
          <a:p>
            <a:r>
              <a:rPr lang="en-US" sz="2000" dirty="0"/>
              <a:t>	</a:t>
            </a:r>
            <a:r>
              <a:rPr lang="en-US" sz="2000" dirty="0" smtClean="0"/>
              <a:t>Emperors. Continued growth, then decline.</a:t>
            </a:r>
            <a:endParaRPr lang="en-US" sz="2000" dirty="0"/>
          </a:p>
        </p:txBody>
      </p:sp>
      <p:sp>
        <p:nvSpPr>
          <p:cNvPr id="4" name="Title 3"/>
          <p:cNvSpPr>
            <a:spLocks noGrp="1"/>
          </p:cNvSpPr>
          <p:nvPr>
            <p:ph type="title"/>
          </p:nvPr>
        </p:nvSpPr>
        <p:spPr/>
        <p:txBody>
          <a:bodyPr/>
          <a:lstStyle/>
          <a:p>
            <a:pPr algn="ctr"/>
            <a:r>
              <a:rPr lang="en-US" dirty="0" smtClean="0"/>
              <a:t>Major Periods in Roman History</a:t>
            </a:r>
            <a:endParaRPr lang="en-US" dirty="0"/>
          </a:p>
        </p:txBody>
      </p:sp>
    </p:spTree>
    <p:extLst>
      <p:ext uri="{BB962C8B-B14F-4D97-AF65-F5344CB8AC3E}">
        <p14:creationId xmlns:p14="http://schemas.microsoft.com/office/powerpoint/2010/main" val="24415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defRPr/>
            </a:pPr>
            <a:r>
              <a:rPr lang="en-US" altLang="en-US" b="1" dirty="0" smtClean="0">
                <a:solidFill>
                  <a:srgbClr val="FFBA00"/>
                </a:solidFill>
                <a:effectLst>
                  <a:outerShdw blurRad="38100" dist="38100" dir="2700000" algn="tl">
                    <a:srgbClr val="000000"/>
                  </a:outerShdw>
                </a:effectLst>
                <a:latin typeface="Comic Sans MS" pitchFamily="66" charset="0"/>
                <a:ea typeface="ＭＳ Ｐゴシック" pitchFamily="34" charset="-128"/>
              </a:rPr>
              <a:t>Early History of Rome</a:t>
            </a:r>
          </a:p>
        </p:txBody>
      </p:sp>
      <p:sp>
        <p:nvSpPr>
          <p:cNvPr id="3" name="Content Placeholder 2"/>
          <p:cNvSpPr>
            <a:spLocks noGrp="1"/>
          </p:cNvSpPr>
          <p:nvPr>
            <p:ph idx="1"/>
          </p:nvPr>
        </p:nvSpPr>
        <p:spPr>
          <a:xfrm>
            <a:off x="0" y="1417638"/>
            <a:ext cx="4084638" cy="5226050"/>
          </a:xfrm>
        </p:spPr>
        <p:txBody>
          <a:bodyPr/>
          <a:lstStyle/>
          <a:p>
            <a:pPr eaLnBrk="1" hangingPunct="1">
              <a:lnSpc>
                <a:spcPct val="80000"/>
              </a:lnSpc>
            </a:pPr>
            <a:r>
              <a:rPr lang="en-US" altLang="en-US" sz="2700" smtClean="0">
                <a:solidFill>
                  <a:srgbClr val="D9D9D9"/>
                </a:solidFill>
                <a:latin typeface="Comic Sans MS" pitchFamily="66" charset="0"/>
                <a:ea typeface="ＭＳ Ｐゴシック" pitchFamily="34" charset="-128"/>
              </a:rPr>
              <a:t>The Legend of Romulus and Remus </a:t>
            </a:r>
          </a:p>
          <a:p>
            <a:pPr lvl="1" eaLnBrk="1" hangingPunct="1">
              <a:lnSpc>
                <a:spcPct val="80000"/>
              </a:lnSpc>
            </a:pPr>
            <a:r>
              <a:rPr lang="en-US" altLang="en-US" sz="2300" smtClean="0">
                <a:solidFill>
                  <a:srgbClr val="D9D9D9"/>
                </a:solidFill>
                <a:latin typeface="Comic Sans MS" pitchFamily="66" charset="0"/>
                <a:ea typeface="ＭＳ Ｐゴシック" pitchFamily="34" charset="-128"/>
              </a:rPr>
              <a:t>Legend states that the city of Rome was founded by two twins, Romulus and Remus. </a:t>
            </a:r>
          </a:p>
          <a:p>
            <a:pPr lvl="1" eaLnBrk="1" hangingPunct="1">
              <a:lnSpc>
                <a:spcPct val="80000"/>
              </a:lnSpc>
            </a:pPr>
            <a:r>
              <a:rPr lang="en-US" altLang="en-US" sz="2300" smtClean="0">
                <a:solidFill>
                  <a:srgbClr val="D9D9D9"/>
                </a:solidFill>
                <a:latin typeface="Comic Sans MS" pitchFamily="66" charset="0"/>
                <a:ea typeface="ＭＳ Ｐゴシック" pitchFamily="34" charset="-128"/>
              </a:rPr>
              <a:t>Twins were abandoned near the Tiber River and raised by a she-wolf</a:t>
            </a:r>
          </a:p>
          <a:p>
            <a:pPr lvl="1" eaLnBrk="1" hangingPunct="1">
              <a:lnSpc>
                <a:spcPct val="80000"/>
              </a:lnSpc>
            </a:pPr>
            <a:r>
              <a:rPr lang="en-US" altLang="en-US" sz="2300" smtClean="0">
                <a:solidFill>
                  <a:srgbClr val="D9D9D9"/>
                </a:solidFill>
                <a:latin typeface="Comic Sans MS" pitchFamily="66" charset="0"/>
                <a:ea typeface="ＭＳ Ｐゴシック" pitchFamily="34" charset="-128"/>
              </a:rPr>
              <a:t>Romulus kills Remus and starts Rome</a:t>
            </a:r>
          </a:p>
          <a:p>
            <a:pPr eaLnBrk="1" hangingPunct="1">
              <a:lnSpc>
                <a:spcPct val="80000"/>
              </a:lnSpc>
            </a:pPr>
            <a:endParaRPr lang="en-US" altLang="en-US" sz="2700" smtClean="0">
              <a:latin typeface="Comic Sans MS" pitchFamily="66" charset="0"/>
              <a:ea typeface="ＭＳ Ｐゴシック" pitchFamily="34" charset="-128"/>
            </a:endParaRPr>
          </a:p>
          <a:p>
            <a:pPr eaLnBrk="1" hangingPunct="1">
              <a:lnSpc>
                <a:spcPct val="80000"/>
              </a:lnSpc>
            </a:pPr>
            <a:endParaRPr lang="en-US" altLang="en-US" sz="2700" smtClean="0">
              <a:ea typeface="ＭＳ Ｐゴシック" pitchFamily="34" charset="-128"/>
            </a:endParaRPr>
          </a:p>
        </p:txBody>
      </p:sp>
      <p:pic>
        <p:nvPicPr>
          <p:cNvPr id="25603" name="Picture 3"/>
          <p:cNvPicPr>
            <a:picLocks noChangeAspect="1"/>
          </p:cNvPicPr>
          <p:nvPr/>
        </p:nvPicPr>
        <p:blipFill>
          <a:blip r:embed="rId3" cstate="print"/>
          <a:srcRect/>
          <a:stretch>
            <a:fillRect/>
          </a:stretch>
        </p:blipFill>
        <p:spPr bwMode="auto">
          <a:xfrm>
            <a:off x="4084638" y="2233613"/>
            <a:ext cx="5059362" cy="3246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5603"/>
                                        </p:tgtEl>
                                        <p:attrNameLst>
                                          <p:attrName>style.visibility</p:attrName>
                                        </p:attrNameLst>
                                      </p:cBhvr>
                                      <p:to>
                                        <p:strVal val="visible"/>
                                      </p:to>
                                    </p:set>
                                    <p:animEffect transition="in" filter="blinds(horizontal)">
                                      <p:cBhvr>
                                        <p:cTn id="20" dur="500"/>
                                        <p:tgtEl>
                                          <p:spTgt spid="256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E:\西概\images\Rome\Aeneas_wandering.jpg"/>
          <p:cNvPicPr>
            <a:picLocks noChangeAspect="1" noChangeArrowheads="1"/>
          </p:cNvPicPr>
          <p:nvPr/>
        </p:nvPicPr>
        <p:blipFill>
          <a:blip r:embed="rId2" cstate="print"/>
          <a:srcRect/>
          <a:stretch>
            <a:fillRect/>
          </a:stretch>
        </p:blipFill>
        <p:spPr bwMode="auto">
          <a:xfrm>
            <a:off x="1143000" y="1066800"/>
            <a:ext cx="6781800" cy="4914900"/>
          </a:xfrm>
          <a:prstGeom prst="rect">
            <a:avLst/>
          </a:prstGeom>
          <a:noFill/>
          <a:ln w="9525">
            <a:noFill/>
            <a:miter lim="800000"/>
            <a:headEnd/>
            <a:tailEnd/>
          </a:ln>
        </p:spPr>
      </p:pic>
      <p:sp>
        <p:nvSpPr>
          <p:cNvPr id="50179" name="Rectangle 3"/>
          <p:cNvSpPr>
            <a:spLocks noGrp="1" noChangeArrowheads="1"/>
          </p:cNvSpPr>
          <p:nvPr>
            <p:ph type="title" idx="4294967295"/>
          </p:nvPr>
        </p:nvSpPr>
        <p:spPr>
          <a:xfrm>
            <a:off x="685800" y="304800"/>
            <a:ext cx="7772400" cy="533400"/>
          </a:xfrm>
        </p:spPr>
        <p:txBody>
          <a:bodyPr>
            <a:normAutofit fontScale="90000"/>
          </a:bodyPr>
          <a:lstStyle/>
          <a:p>
            <a:pPr eaLnBrk="1" hangingPunct="1"/>
            <a:r>
              <a:rPr lang="en-US" altLang="zh-TW" smtClean="0"/>
              <a:t>Aeneas’s wanderings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myth is a famous version of the Founding of Rome story.</a:t>
            </a:r>
            <a:endParaRPr lang="en-US" dirty="0"/>
          </a:p>
        </p:txBody>
      </p:sp>
      <p:sp>
        <p:nvSpPr>
          <p:cNvPr id="3" name="Title 2"/>
          <p:cNvSpPr>
            <a:spLocks noGrp="1"/>
          </p:cNvSpPr>
          <p:nvPr>
            <p:ph type="title"/>
          </p:nvPr>
        </p:nvSpPr>
        <p:spPr/>
        <p:txBody>
          <a:bodyPr/>
          <a:lstStyle/>
          <a:p>
            <a:r>
              <a:rPr lang="en-US" dirty="0" smtClean="0"/>
              <a:t>How was Rome Founded?</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667000"/>
            <a:ext cx="4648200" cy="338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247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Although we can’t tell what happened for certain, most Romans accept this tale to explain the foundation of Rome:  </a:t>
            </a:r>
          </a:p>
          <a:p>
            <a:r>
              <a:rPr lang="en-US" dirty="0" smtClean="0"/>
              <a:t>Romulus, the brother who won, set up the beginnings of a city.  He invited people to come and settle there, but there were not enough women to continue to populate it.</a:t>
            </a:r>
          </a:p>
          <a:p>
            <a:r>
              <a:rPr lang="en-US" dirty="0" smtClean="0"/>
              <a:t>He went off in search of women.</a:t>
            </a:r>
            <a:endParaRPr lang="en-US" dirty="0"/>
          </a:p>
        </p:txBody>
      </p:sp>
      <p:sp>
        <p:nvSpPr>
          <p:cNvPr id="3" name="Title 2"/>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7615" y="3898015"/>
            <a:ext cx="1326385" cy="260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413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endParaRPr lang="en-US" dirty="0" smtClean="0"/>
          </a:p>
          <a:p>
            <a:endParaRPr lang="en-US" dirty="0"/>
          </a:p>
          <a:p>
            <a:r>
              <a:rPr lang="en-US" dirty="0" smtClean="0"/>
              <a:t>He found what he was looking for in a neighboring village called “Sabine”.  The Romans invited the people of Sabine over to hang out and party.</a:t>
            </a:r>
          </a:p>
          <a:p>
            <a:r>
              <a:rPr lang="en-US" dirty="0" smtClean="0"/>
              <a:t>While everyone was distracted, they kidnapped the women and made them become their wives.</a:t>
            </a:r>
          </a:p>
          <a:p>
            <a:r>
              <a:rPr lang="en-US" dirty="0" smtClean="0"/>
              <a:t>The Sabine men were outraged and started a war with Rome, but the women were ok with their new husbands so the whole thing fizzled out.</a:t>
            </a:r>
          </a:p>
          <a:p>
            <a:r>
              <a:rPr lang="en-US" dirty="0" smtClean="0"/>
              <a:t>Rome and Sabine became friends, if you can believe it.</a:t>
            </a:r>
            <a:endParaRPr lang="en-US" dirty="0"/>
          </a:p>
        </p:txBody>
      </p:sp>
      <p:sp>
        <p:nvSpPr>
          <p:cNvPr id="3" name="Title 2"/>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28600"/>
            <a:ext cx="3276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646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274638"/>
            <a:ext cx="4495800" cy="1173162"/>
          </a:xfrm>
          <a:noFill/>
        </p:spPr>
        <p:txBody>
          <a:bodyPr/>
          <a:lstStyle/>
          <a:p>
            <a:r>
              <a:rPr lang="en-US" smtClean="0">
                <a:effectLst/>
              </a:rPr>
              <a:t>Early Peoples</a:t>
            </a:r>
          </a:p>
        </p:txBody>
      </p:sp>
      <p:sp>
        <p:nvSpPr>
          <p:cNvPr id="29699" name="Rectangle 3"/>
          <p:cNvSpPr>
            <a:spLocks noGrp="1" noChangeArrowheads="1"/>
          </p:cNvSpPr>
          <p:nvPr>
            <p:ph type="body" idx="4294967295"/>
          </p:nvPr>
        </p:nvSpPr>
        <p:spPr>
          <a:noFill/>
        </p:spPr>
        <p:txBody>
          <a:bodyPr/>
          <a:lstStyle/>
          <a:p>
            <a:pPr>
              <a:lnSpc>
                <a:spcPct val="80000"/>
              </a:lnSpc>
            </a:pPr>
            <a:r>
              <a:rPr lang="en-US" sz="1800" dirty="0" smtClean="0">
                <a:effectLst/>
              </a:rPr>
              <a:t>Indo Europeans</a:t>
            </a:r>
          </a:p>
          <a:p>
            <a:pPr>
              <a:lnSpc>
                <a:spcPct val="80000"/>
              </a:lnSpc>
            </a:pPr>
            <a:r>
              <a:rPr lang="en-US" sz="1800" dirty="0" smtClean="0">
                <a:effectLst/>
              </a:rPr>
              <a:t>Rome founded circa 753 BC</a:t>
            </a:r>
          </a:p>
          <a:p>
            <a:pPr>
              <a:lnSpc>
                <a:spcPct val="80000"/>
              </a:lnSpc>
              <a:buFont typeface="Wingdings" pitchFamily="2" charset="2"/>
              <a:buNone/>
            </a:pPr>
            <a:r>
              <a:rPr lang="en-US" sz="1800" dirty="0" smtClean="0">
                <a:effectLst/>
              </a:rPr>
              <a:t>     Foundation myth: </a:t>
            </a:r>
          </a:p>
          <a:p>
            <a:pPr>
              <a:lnSpc>
                <a:spcPct val="80000"/>
              </a:lnSpc>
              <a:buFont typeface="Wingdings" pitchFamily="2" charset="2"/>
              <a:buNone/>
            </a:pPr>
            <a:r>
              <a:rPr lang="en-US" sz="1800" dirty="0" smtClean="0">
                <a:effectLst/>
              </a:rPr>
              <a:t>     Romulus and </a:t>
            </a:r>
            <a:r>
              <a:rPr lang="en-US" sz="1800" dirty="0" err="1" smtClean="0">
                <a:effectLst/>
              </a:rPr>
              <a:t>Remus</a:t>
            </a:r>
            <a:endParaRPr lang="en-US" sz="1800" dirty="0" smtClean="0">
              <a:effectLst/>
            </a:endParaRPr>
          </a:p>
          <a:p>
            <a:pPr>
              <a:lnSpc>
                <a:spcPct val="80000"/>
              </a:lnSpc>
              <a:buFont typeface="Wingdings" pitchFamily="2" charset="2"/>
              <a:buNone/>
            </a:pPr>
            <a:endParaRPr lang="en-US" sz="1800" dirty="0" smtClean="0">
              <a:effectLst/>
            </a:endParaRPr>
          </a:p>
          <a:p>
            <a:pPr>
              <a:lnSpc>
                <a:spcPct val="80000"/>
              </a:lnSpc>
            </a:pPr>
            <a:r>
              <a:rPr lang="en-US" sz="1800" dirty="0" smtClean="0">
                <a:effectLst/>
              </a:rPr>
              <a:t>The Early State</a:t>
            </a:r>
          </a:p>
          <a:p>
            <a:pPr>
              <a:lnSpc>
                <a:spcPct val="80000"/>
              </a:lnSpc>
            </a:pPr>
            <a:r>
              <a:rPr lang="en-US" sz="1800" dirty="0" smtClean="0">
                <a:effectLst/>
              </a:rPr>
              <a:t>Early villages coalesced and </a:t>
            </a:r>
          </a:p>
          <a:p>
            <a:pPr>
              <a:lnSpc>
                <a:spcPct val="80000"/>
              </a:lnSpc>
              <a:buNone/>
            </a:pPr>
            <a:r>
              <a:rPr lang="en-US" sz="1800" dirty="0" smtClean="0">
                <a:effectLst/>
              </a:rPr>
              <a:t>     chose a </a:t>
            </a:r>
            <a:r>
              <a:rPr lang="en-US" sz="1800" dirty="0" err="1" smtClean="0">
                <a:effectLst/>
              </a:rPr>
              <a:t>rex</a:t>
            </a:r>
            <a:r>
              <a:rPr lang="en-US" sz="1800" dirty="0" smtClean="0">
                <a:effectLst/>
              </a:rPr>
              <a:t>, or king</a:t>
            </a:r>
          </a:p>
          <a:p>
            <a:pPr>
              <a:lnSpc>
                <a:spcPct val="80000"/>
              </a:lnSpc>
            </a:pPr>
            <a:r>
              <a:rPr lang="en-US" sz="1800" dirty="0" smtClean="0">
                <a:effectLst/>
              </a:rPr>
              <a:t>The heads of the old Latin </a:t>
            </a:r>
          </a:p>
          <a:p>
            <a:pPr>
              <a:lnSpc>
                <a:spcPct val="80000"/>
              </a:lnSpc>
              <a:buNone/>
            </a:pPr>
            <a:r>
              <a:rPr lang="en-US" sz="1800" dirty="0" smtClean="0">
                <a:effectLst/>
              </a:rPr>
              <a:t>     families, the </a:t>
            </a:r>
            <a:r>
              <a:rPr lang="en-US" sz="1800" dirty="0" err="1" smtClean="0">
                <a:effectLst/>
              </a:rPr>
              <a:t>patres</a:t>
            </a:r>
            <a:r>
              <a:rPr lang="en-US" sz="1800" dirty="0" smtClean="0">
                <a:effectLst/>
              </a:rPr>
              <a:t>, constituted     </a:t>
            </a:r>
          </a:p>
          <a:p>
            <a:pPr>
              <a:lnSpc>
                <a:spcPct val="80000"/>
              </a:lnSpc>
              <a:buNone/>
            </a:pPr>
            <a:r>
              <a:rPr lang="en-US" sz="1800" dirty="0" smtClean="0">
                <a:effectLst/>
              </a:rPr>
              <a:t>     an advisory body, the </a:t>
            </a:r>
            <a:r>
              <a:rPr lang="en-US" sz="1800" dirty="0" err="1" smtClean="0">
                <a:effectLst/>
              </a:rPr>
              <a:t>senatus</a:t>
            </a:r>
            <a:endParaRPr lang="en-US" sz="1800" dirty="0" smtClean="0">
              <a:effectLst/>
            </a:endParaRPr>
          </a:p>
          <a:p>
            <a:pPr>
              <a:lnSpc>
                <a:spcPct val="80000"/>
              </a:lnSpc>
              <a:buNone/>
            </a:pPr>
            <a:r>
              <a:rPr lang="en-US" sz="1800" dirty="0" smtClean="0">
                <a:effectLst/>
              </a:rPr>
              <a:t>     (body of “old men” or elders)</a:t>
            </a:r>
          </a:p>
          <a:p>
            <a:pPr>
              <a:lnSpc>
                <a:spcPct val="80000"/>
              </a:lnSpc>
              <a:buFont typeface="Wingdings" pitchFamily="2" charset="2"/>
              <a:buNone/>
            </a:pPr>
            <a:endParaRPr lang="en-US" sz="1800" dirty="0" smtClean="0">
              <a:effectLst/>
            </a:endParaRPr>
          </a:p>
          <a:p>
            <a:pPr>
              <a:lnSpc>
                <a:spcPct val="80000"/>
              </a:lnSpc>
              <a:buFont typeface="Wingdings" pitchFamily="2" charset="2"/>
              <a:buNone/>
            </a:pPr>
            <a:r>
              <a:rPr lang="en-US" sz="1800" dirty="0" smtClean="0">
                <a:effectLst/>
              </a:rPr>
              <a:t> </a:t>
            </a:r>
            <a:endParaRPr lang="en-US" sz="1800" dirty="0" smtClean="0">
              <a:effectLst/>
            </a:endParaRPr>
          </a:p>
        </p:txBody>
      </p:sp>
      <p:pic>
        <p:nvPicPr>
          <p:cNvPr id="29700" name="Picture 4" descr="map-Rome-750BC"/>
          <p:cNvPicPr>
            <a:picLocks noChangeAspect="1" noChangeArrowheads="1"/>
          </p:cNvPicPr>
          <p:nvPr/>
        </p:nvPicPr>
        <p:blipFill>
          <a:blip r:embed="rId2" cstate="print">
            <a:lum contrast="6000"/>
          </a:blip>
          <a:srcRect/>
          <a:stretch>
            <a:fillRect/>
          </a:stretch>
        </p:blipFill>
        <p:spPr bwMode="auto">
          <a:xfrm>
            <a:off x="5257800" y="685800"/>
            <a:ext cx="3392488" cy="5334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2438400" y="381000"/>
            <a:ext cx="4267200" cy="914400"/>
          </a:xfrm>
          <a:prstGeom prst="rect">
            <a:avLst/>
          </a:prstGeom>
        </p:spPr>
        <p:txBody>
          <a:bodyPr wrap="none" fromWordArt="1">
            <a:prstTxWarp prst="textFadeUp">
              <a:avLst>
                <a:gd name="adj" fmla="val 662"/>
              </a:avLst>
            </a:prstTxWarp>
          </a:bodyPr>
          <a:lstStyle/>
          <a:p>
            <a:pPr algn="ctr"/>
            <a:r>
              <a:rPr lang="en-US" sz="3600" kern="10" dirty="0" smtClean="0">
                <a:ln w="12700">
                  <a:solidFill>
                    <a:schemeClr val="tx1"/>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The </a:t>
            </a:r>
            <a:r>
              <a:rPr lang="en-US" sz="3600" kern="10" dirty="0" err="1" smtClean="0">
                <a:ln w="12700">
                  <a:solidFill>
                    <a:schemeClr val="tx1"/>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Latins</a:t>
            </a:r>
            <a:endParaRPr lang="en-US" sz="3600" kern="10" dirty="0">
              <a:ln w="12700">
                <a:solidFill>
                  <a:schemeClr val="tx1"/>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6147" name="Text Box 3"/>
          <p:cNvSpPr txBox="1">
            <a:spLocks noChangeArrowheads="1"/>
          </p:cNvSpPr>
          <p:nvPr/>
        </p:nvSpPr>
        <p:spPr bwMode="auto">
          <a:xfrm>
            <a:off x="228600" y="1736725"/>
            <a:ext cx="4953000" cy="2516073"/>
          </a:xfrm>
          <a:prstGeom prst="rect">
            <a:avLst/>
          </a:prstGeom>
          <a:noFill/>
          <a:ln w="9525">
            <a:noFill/>
            <a:miter lim="800000"/>
            <a:headEnd/>
            <a:tailEnd/>
          </a:ln>
          <a:effectLst/>
        </p:spPr>
        <p:txBody>
          <a:bodyPr>
            <a:spAutoFit/>
          </a:bodyPr>
          <a:lstStyle/>
          <a:p>
            <a:pPr>
              <a:spcBef>
                <a:spcPct val="50000"/>
              </a:spcBef>
              <a:buFontTx/>
              <a:buChar char="•"/>
            </a:pPr>
            <a:r>
              <a:rPr lang="en-US" sz="1500" dirty="0"/>
              <a:t>  The first settlers of Rome were the </a:t>
            </a:r>
            <a:r>
              <a:rPr lang="en-US" sz="1500" dirty="0" err="1"/>
              <a:t>Latins</a:t>
            </a:r>
            <a:r>
              <a:rPr lang="en-US" sz="1500" dirty="0"/>
              <a:t>.  They chose this spot because of the mild climate, good farmland, and strategic location.</a:t>
            </a:r>
          </a:p>
          <a:p>
            <a:pPr>
              <a:spcBef>
                <a:spcPct val="50000"/>
              </a:spcBef>
            </a:pPr>
            <a:endParaRPr lang="en-US" sz="1500" b="0" dirty="0"/>
          </a:p>
          <a:p>
            <a:pPr>
              <a:spcBef>
                <a:spcPct val="50000"/>
              </a:spcBef>
              <a:buFontTx/>
              <a:buChar char="•"/>
            </a:pPr>
            <a:r>
              <a:rPr lang="en-US" sz="1500" b="0" dirty="0"/>
              <a:t>  </a:t>
            </a:r>
            <a:r>
              <a:rPr lang="en-US" sz="1500" dirty="0"/>
              <a:t>The settlers farmed in the fertile plain at the base of the hills and built their homes on the hilltops.  They built atop the hills so they would be able to defend themselves against an enemy attack.</a:t>
            </a:r>
          </a:p>
          <a:p>
            <a:pPr>
              <a:spcBef>
                <a:spcPct val="50000"/>
              </a:spcBef>
            </a:pPr>
            <a:endParaRPr lang="en-US" sz="1500" dirty="0"/>
          </a:p>
        </p:txBody>
      </p:sp>
      <p:sp>
        <p:nvSpPr>
          <p:cNvPr id="6148" name="AutoShape 4">
            <a:hlinkClick r:id="" action="ppaction://hlinkshowjump?jump=nextslide" highlightClick="1">
              <a:snd r:embed="rId2" name="wind.wav"/>
            </a:hlinkClick>
          </p:cNvPr>
          <p:cNvSpPr>
            <a:spLocks noChangeArrowheads="1"/>
          </p:cNvSpPr>
          <p:nvPr/>
        </p:nvSpPr>
        <p:spPr bwMode="auto">
          <a:xfrm>
            <a:off x="8458200" y="6477000"/>
            <a:ext cx="609600" cy="304800"/>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6149" name="AutoShape 5">
            <a:hlinkClick r:id="rId3" action="ppaction://hlinksldjump" highlightClick="1">
              <a:snd r:embed="rId4" name="woz-home.wav"/>
            </a:hlinkClick>
          </p:cNvPr>
          <p:cNvSpPr>
            <a:spLocks noChangeArrowheads="1"/>
          </p:cNvSpPr>
          <p:nvPr/>
        </p:nvSpPr>
        <p:spPr bwMode="auto">
          <a:xfrm>
            <a:off x="76200" y="6477000"/>
            <a:ext cx="762000" cy="304800"/>
          </a:xfrm>
          <a:prstGeom prst="actionButtonHome">
            <a:avLst/>
          </a:prstGeom>
          <a:solidFill>
            <a:schemeClr val="accent1"/>
          </a:solidFill>
          <a:ln w="9525">
            <a:noFill/>
            <a:miter lim="800000"/>
            <a:headEnd/>
            <a:tailEnd/>
          </a:ln>
          <a:effectLst/>
        </p:spPr>
        <p:txBody>
          <a:bodyPr wrap="none" anchor="ctr"/>
          <a:lstStyle/>
          <a:p>
            <a:endParaRPr lang="en-US"/>
          </a:p>
        </p:txBody>
      </p:sp>
      <p:pic>
        <p:nvPicPr>
          <p:cNvPr id="6150" name="Picture 6" descr="Ampitheater"/>
          <p:cNvPicPr>
            <a:picLocks noChangeAspect="1" noChangeArrowheads="1"/>
          </p:cNvPicPr>
          <p:nvPr/>
        </p:nvPicPr>
        <p:blipFill>
          <a:blip r:embed="rId5" cstate="print"/>
          <a:srcRect/>
          <a:stretch>
            <a:fillRect/>
          </a:stretch>
        </p:blipFill>
        <p:spPr bwMode="auto">
          <a:xfrm>
            <a:off x="5181600" y="2635250"/>
            <a:ext cx="3733800" cy="2241550"/>
          </a:xfrm>
          <a:prstGeom prst="rect">
            <a:avLst/>
          </a:prstGeom>
          <a:noFill/>
          <a:ln w="76200" cmpd="thickThin">
            <a:solidFill>
              <a:schemeClr val="tx1"/>
            </a:solid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146"/>
                                        </p:tgtEl>
                                      </p:cBhvr>
                                    </p:animEffect>
                                    <p:animScale>
                                      <p:cBhvr>
                                        <p:cTn id="7" dur="25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508</Words>
  <Application>Microsoft Office PowerPoint</Application>
  <PresentationFormat>On-screen Show (4:3)</PresentationFormat>
  <Paragraphs>62</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新細明體</vt:lpstr>
      <vt:lpstr>Arial</vt:lpstr>
      <vt:lpstr>Arial Black</vt:lpstr>
      <vt:lpstr>Calibri</vt:lpstr>
      <vt:lpstr>Comic Sans MS</vt:lpstr>
      <vt:lpstr>Wingdings</vt:lpstr>
      <vt:lpstr>Office Theme</vt:lpstr>
      <vt:lpstr>Early History of Rome</vt:lpstr>
      <vt:lpstr>Major Periods in Roman History</vt:lpstr>
      <vt:lpstr>Early History of Rome</vt:lpstr>
      <vt:lpstr>Aeneas’s wanderings</vt:lpstr>
      <vt:lpstr>How was Rome Founded?</vt:lpstr>
      <vt:lpstr>PowerPoint Presentation</vt:lpstr>
      <vt:lpstr>PowerPoint Presentation</vt:lpstr>
      <vt:lpstr>Early Peoples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Alissa</dc:creator>
  <cp:lastModifiedBy>Alissa F Groll</cp:lastModifiedBy>
  <cp:revision>5</cp:revision>
  <dcterms:created xsi:type="dcterms:W3CDTF">2015-01-19T23:02:13Z</dcterms:created>
  <dcterms:modified xsi:type="dcterms:W3CDTF">2015-01-22T16:53:05Z</dcterms:modified>
</cp:coreProperties>
</file>