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7" r:id="rId3"/>
    <p:sldId id="268" r:id="rId4"/>
    <p:sldId id="269" r:id="rId5"/>
    <p:sldId id="280" r:id="rId6"/>
    <p:sldId id="279" r:id="rId7"/>
    <p:sldId id="274" r:id="rId8"/>
    <p:sldId id="259" r:id="rId9"/>
    <p:sldId id="264" r:id="rId10"/>
    <p:sldId id="260" r:id="rId11"/>
    <p:sldId id="271" r:id="rId12"/>
    <p:sldId id="266" r:id="rId13"/>
    <p:sldId id="263" r:id="rId14"/>
    <p:sldId id="276" r:id="rId15"/>
    <p:sldId id="265" r:id="rId16"/>
    <p:sldId id="272" r:id="rId17"/>
    <p:sldId id="261" r:id="rId18"/>
    <p:sldId id="273" r:id="rId19"/>
    <p:sldId id="262" r:id="rId20"/>
    <p:sldId id="27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34" autoAdjust="0"/>
  </p:normalViewPr>
  <p:slideViewPr>
    <p:cSldViewPr>
      <p:cViewPr varScale="1">
        <p:scale>
          <a:sx n="74" d="100"/>
          <a:sy n="74" d="100"/>
        </p:scale>
        <p:origin x="14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F78E0F-CF4F-40EC-8603-409A333AA3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98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3BED42-7A2F-4004-B2BA-2E4424BF91BD}" type="slidenum">
              <a:rPr lang="en-US"/>
              <a:pPr/>
              <a:t>1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14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FD95EB-568C-44A0-B6CC-E0D73F829E08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00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0CCD1-C26D-4E0D-BD0D-E253EDF50D3B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04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DB212-9F21-4E55-8E5F-D7A71CE2A599}" type="slidenum">
              <a:rPr lang="en-US"/>
              <a:pPr/>
              <a:t>14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213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1EE11B-A40B-4F8A-B6CC-1515DC9CD7BF}" type="slidenum">
              <a:rPr lang="en-US"/>
              <a:pPr/>
              <a:t>15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475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AB23FB-9163-4936-9866-C4989BCFB8DD}" type="slidenum">
              <a:rPr lang="en-US"/>
              <a:pPr/>
              <a:t>16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141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B93D3E-64D3-4F79-99B7-74E2B90FB06F}" type="slidenum">
              <a:rPr lang="en-US"/>
              <a:pPr/>
              <a:t>17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367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F849A1-2BB7-4E2E-BD5A-E667C7DBD467}" type="slidenum">
              <a:rPr lang="en-US"/>
              <a:pPr/>
              <a:t>18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538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96826A-9E16-4889-B9B0-72DC2122FE8F}" type="slidenum">
              <a:rPr lang="en-US"/>
              <a:pPr/>
              <a:t>19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913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371D6-ED8E-4AA6-896A-1FE38D5A43B4}" type="slidenum">
              <a:rPr lang="en-US"/>
              <a:pPr/>
              <a:t>20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99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46322-0719-43C5-982E-EE467F31F106}" type="slidenum">
              <a:rPr lang="en-US"/>
              <a:pPr/>
              <a:t>2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73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641620-593A-4153-B2D7-21543CCD9EA9}" type="slidenum">
              <a:rPr lang="en-US"/>
              <a:pPr/>
              <a:t>3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40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4382A-80A7-44F3-AF1F-1B5C1B5E0E35}" type="slidenum">
              <a:rPr lang="en-US"/>
              <a:pPr/>
              <a:t>4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96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152753-0BF8-4DE4-981E-EF38F768DF7B}" type="slidenum">
              <a:rPr lang="en-US"/>
              <a:pPr/>
              <a:t>7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43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23F31B-1F74-4930-9143-D17DD1BB9195}" type="slidenum">
              <a:rPr lang="en-US"/>
              <a:pPr/>
              <a:t>8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53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CF272D-FB05-4566-9801-03AE8339992C}" type="slidenum">
              <a:rPr lang="en-US"/>
              <a:pPr/>
              <a:t>9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80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3BBED-1E2B-47CF-B589-3F40652CCB77}" type="slidenum">
              <a:rPr lang="en-US"/>
              <a:pPr/>
              <a:t>10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83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A78F07-4394-4D53-8F57-46A3C856058D}" type="slidenum">
              <a:rPr lang="en-US"/>
              <a:pPr/>
              <a:t>11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98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01875-C373-464D-9800-CAB9C51ADF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0B9E4-562C-4F43-8923-E06FCA202A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38B5D-3DC7-44D4-A5CE-366D0118B8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55BDC-934C-4337-94EA-BA8B95A5C6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E7D06-4E2D-4EA5-A85F-CBEBB983DA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DB83F-7FE8-4719-9BD6-D9C25E7D75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D6A63-3EE4-4310-ADBA-D8DCF0C58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AA2D9-5444-4CD9-B694-196FD7F792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CEE37-0F43-44B3-8748-2B8023292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D612C-F123-4C9A-81D1-43BF19FDDC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F557C-9EA3-40D9-8CFD-91C90B2C3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D970"/>
            </a:gs>
            <a:gs pos="50000">
              <a:schemeClr val="bg1"/>
            </a:gs>
            <a:gs pos="100000">
              <a:srgbClr val="F2D97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08569C-A067-4683-A238-F07370D23F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orford.tased.edu.au/crowns1.jpg" TargetMode="External"/><Relationship Id="rId7" Type="http://schemas.openxmlformats.org/officeDocument/2006/relationships/hyperlink" Target="http://www.africantravelinc.com/AboutATI/egypt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wrl.utexas.edu/~howard/314lspring2005/hieroglyphics.jpg" TargetMode="External"/><Relationship Id="rId5" Type="http://schemas.openxmlformats.org/officeDocument/2006/relationships/hyperlink" Target="http://www.digitaldutch.com/arles/tutorials/thumbnail_tags/galleries/thumbnail_tags_with_size/images/Sphinx.jpg" TargetMode="External"/><Relationship Id="rId4" Type="http://schemas.openxmlformats.org/officeDocument/2006/relationships/hyperlink" Target="http://www.waterfeatures2u.com/items_images/11205089253%20GRANITE%20BLOCKS%202_500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ieroglyphics-II-Print-C100557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00200" y="0"/>
            <a:ext cx="6324600" cy="1146175"/>
          </a:xfrm>
        </p:spPr>
        <p:txBody>
          <a:bodyPr/>
          <a:lstStyle/>
          <a:p>
            <a:r>
              <a:rPr lang="en-US" sz="7200" b="1">
                <a:solidFill>
                  <a:srgbClr val="CC0000"/>
                </a:solidFill>
              </a:rPr>
              <a:t>Egypt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egyptian_leDu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0"/>
            <a:ext cx="2463800" cy="2971800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11163"/>
            <a:ext cx="8229600" cy="808037"/>
          </a:xfrm>
        </p:spPr>
        <p:txBody>
          <a:bodyPr/>
          <a:lstStyle/>
          <a:p>
            <a:r>
              <a:rPr lang="en-US" sz="8000" b="1"/>
              <a:t>Pharaohs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sz="4400"/>
              <a:t>Egyptian kings = </a:t>
            </a:r>
            <a:r>
              <a:rPr lang="en-US" sz="4400" u="sng"/>
              <a:t>pharaohs</a:t>
            </a:r>
          </a:p>
          <a:p>
            <a:r>
              <a:rPr lang="en-US" sz="4400"/>
              <a:t>The Egyptians viewed their pharaohs the same as the gods</a:t>
            </a:r>
          </a:p>
          <a:p>
            <a:pPr lvl="1"/>
            <a:r>
              <a:rPr lang="en-US" sz="4000" u="sng"/>
              <a:t>KINGS</a:t>
            </a:r>
            <a:r>
              <a:rPr lang="en-US" sz="4000"/>
              <a:t> WERE </a:t>
            </a:r>
            <a:r>
              <a:rPr lang="en-US" sz="4000" u="sng"/>
              <a:t>GODS</a:t>
            </a:r>
          </a:p>
          <a:p>
            <a:r>
              <a:rPr lang="en-US" sz="4400"/>
              <a:t>Stood as center of </a:t>
            </a:r>
            <a:r>
              <a:rPr lang="en-US" sz="4400" u="sng"/>
              <a:t>religion</a:t>
            </a:r>
            <a:r>
              <a:rPr lang="en-US" sz="4400"/>
              <a:t> as well as </a:t>
            </a:r>
            <a:r>
              <a:rPr lang="en-US" sz="4400" u="sng"/>
              <a:t>government</a:t>
            </a:r>
            <a:r>
              <a:rPr lang="en-US" sz="4400"/>
              <a:t> and </a:t>
            </a:r>
            <a:r>
              <a:rPr lang="en-US" sz="4400" u="sng"/>
              <a:t>army</a:t>
            </a:r>
          </a:p>
          <a:p>
            <a:r>
              <a:rPr lang="en-US" sz="4400"/>
              <a:t>Type of </a:t>
            </a:r>
            <a:r>
              <a:rPr lang="en-US" sz="4400" b="1"/>
              <a:t>Government</a:t>
            </a:r>
            <a:r>
              <a:rPr lang="en-US" sz="4400"/>
              <a:t> = </a:t>
            </a:r>
            <a:r>
              <a:rPr lang="en-US" sz="4400" u="sng"/>
              <a:t>Theocracy</a:t>
            </a:r>
          </a:p>
          <a:p>
            <a:endParaRPr lang="en-US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ramesses2ana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76200"/>
            <a:ext cx="4518025" cy="5486400"/>
          </a:xfrm>
          <a:prstGeom prst="rect">
            <a:avLst/>
          </a:prstGeom>
          <a:noFill/>
        </p:spPr>
      </p:pic>
      <p:pic>
        <p:nvPicPr>
          <p:cNvPr id="18437" name="Picture 5" descr="flsplash_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2201863"/>
            <a:ext cx="4953000" cy="4579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7200" b="1"/>
              <a:t>Trade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/>
              <a:t>By 3200 BC, </a:t>
            </a:r>
            <a:r>
              <a:rPr lang="en-US" sz="4000" u="sng" dirty="0"/>
              <a:t>Egyptians</a:t>
            </a:r>
            <a:r>
              <a:rPr lang="en-US" sz="4000" dirty="0"/>
              <a:t> were trading with the </a:t>
            </a:r>
            <a:r>
              <a:rPr lang="en-US" sz="4000" u="sng" dirty="0"/>
              <a:t>Mesopotamians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Also traded up and down the Nile</a:t>
            </a:r>
          </a:p>
          <a:p>
            <a:pPr lvl="1">
              <a:lnSpc>
                <a:spcPct val="90000"/>
              </a:lnSpc>
            </a:pPr>
            <a:r>
              <a:rPr lang="en-US" sz="3600" u="sng" dirty="0"/>
              <a:t>Gold</a:t>
            </a:r>
          </a:p>
          <a:p>
            <a:pPr lvl="1">
              <a:lnSpc>
                <a:spcPct val="90000"/>
              </a:lnSpc>
            </a:pPr>
            <a:r>
              <a:rPr lang="en-US" sz="3600" u="sng" dirty="0"/>
              <a:t>Ivory</a:t>
            </a:r>
          </a:p>
          <a:p>
            <a:pPr lvl="1">
              <a:lnSpc>
                <a:spcPct val="90000"/>
              </a:lnSpc>
            </a:pPr>
            <a:r>
              <a:rPr lang="en-US" sz="3600" dirty="0"/>
              <a:t>Cattle</a:t>
            </a:r>
          </a:p>
          <a:p>
            <a:pPr lvl="1">
              <a:lnSpc>
                <a:spcPct val="90000"/>
              </a:lnSpc>
            </a:pPr>
            <a:r>
              <a:rPr lang="en-US" sz="3600" dirty="0"/>
              <a:t>Granite </a:t>
            </a:r>
            <a:r>
              <a:rPr lang="en-US" sz="3600" dirty="0" smtClean="0"/>
              <a:t>blocks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Wheat</a:t>
            </a:r>
            <a:endParaRPr lang="en-US" sz="3600" dirty="0"/>
          </a:p>
        </p:txBody>
      </p:sp>
      <p:pic>
        <p:nvPicPr>
          <p:cNvPr id="13321" name="Picture 1033" descr="11205089253%20GRANITE%20BLOCKS%202_5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971800"/>
            <a:ext cx="3505200" cy="37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sz="6600" b="1"/>
              <a:t>Achievements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/>
              <a:t>Knowledge in </a:t>
            </a:r>
            <a:r>
              <a:rPr lang="en-US" sz="3600" u="sng"/>
              <a:t>math</a:t>
            </a:r>
            <a:r>
              <a:rPr lang="en-US" sz="3600"/>
              <a:t> = skillful </a:t>
            </a:r>
            <a:r>
              <a:rPr lang="en-US" sz="3600" u="sng"/>
              <a:t>engineers</a:t>
            </a:r>
          </a:p>
          <a:p>
            <a:pPr lvl="1">
              <a:lnSpc>
                <a:spcPct val="90000"/>
              </a:lnSpc>
            </a:pPr>
            <a:r>
              <a:rPr lang="en-US" sz="3200" u="sng"/>
              <a:t>Pyramids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Palaces</a:t>
            </a:r>
          </a:p>
          <a:p>
            <a:pPr>
              <a:lnSpc>
                <a:spcPct val="90000"/>
              </a:lnSpc>
            </a:pPr>
            <a:r>
              <a:rPr lang="en-US" sz="3600"/>
              <a:t>Egyptian Architects </a:t>
            </a:r>
            <a:r>
              <a:rPr lang="en-US" sz="3600" u="sng"/>
              <a:t>first</a:t>
            </a:r>
            <a:r>
              <a:rPr lang="en-US" sz="3600"/>
              <a:t> to use </a:t>
            </a:r>
            <a:r>
              <a:rPr lang="en-US" sz="3600" u="sng"/>
              <a:t>stone</a:t>
            </a:r>
            <a:r>
              <a:rPr lang="en-US" sz="3600"/>
              <a:t> </a:t>
            </a:r>
            <a:r>
              <a:rPr lang="en-US" sz="3600" u="sng"/>
              <a:t>columns</a:t>
            </a:r>
            <a:r>
              <a:rPr lang="en-US" sz="3600"/>
              <a:t> in homes, palaces and temples</a:t>
            </a:r>
          </a:p>
          <a:p>
            <a:pPr>
              <a:lnSpc>
                <a:spcPct val="90000"/>
              </a:lnSpc>
            </a:pPr>
            <a:r>
              <a:rPr lang="en-US" sz="3600"/>
              <a:t>12 month, 365 day calendar from studying the stars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So accurate it was only </a:t>
            </a:r>
            <a:r>
              <a:rPr lang="en-US" sz="3200" u="sng"/>
              <a:t>6 hours</a:t>
            </a:r>
            <a:r>
              <a:rPr lang="en-US" sz="3200"/>
              <a:t> off from </a:t>
            </a:r>
            <a:r>
              <a:rPr lang="en-US" sz="3200" u="sng"/>
              <a:t>today’s</a:t>
            </a:r>
            <a:r>
              <a:rPr lang="en-US" sz="3200"/>
              <a:t> calendar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 descr="Egyptian_calendar_da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113"/>
            <a:ext cx="8382000" cy="6846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6600" b="1"/>
              <a:t>Intellectual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46238"/>
            <a:ext cx="8991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 b="1"/>
              <a:t>Developed writing = </a:t>
            </a:r>
            <a:r>
              <a:rPr lang="en-US" sz="4800" b="1" u="sng"/>
              <a:t>hieroglyphics</a:t>
            </a:r>
          </a:p>
          <a:p>
            <a:pPr lvl="1">
              <a:lnSpc>
                <a:spcPct val="90000"/>
              </a:lnSpc>
            </a:pPr>
            <a:r>
              <a:rPr lang="en-US" sz="4400" b="1" u="sng"/>
              <a:t>Pictographic</a:t>
            </a:r>
            <a:r>
              <a:rPr lang="en-US" sz="4400" b="1"/>
              <a:t> writing system</a:t>
            </a:r>
          </a:p>
          <a:p>
            <a:pPr>
              <a:lnSpc>
                <a:spcPct val="90000"/>
              </a:lnSpc>
            </a:pPr>
            <a:r>
              <a:rPr lang="en-US" sz="4800" b="1"/>
              <a:t>Developed written numbers for recording taxes</a:t>
            </a:r>
          </a:p>
          <a:p>
            <a:pPr lvl="1">
              <a:lnSpc>
                <a:spcPct val="90000"/>
              </a:lnSpc>
            </a:pPr>
            <a:r>
              <a:rPr lang="en-US" sz="4400" b="1"/>
              <a:t>Addition, subtraction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hieroglyphic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6000" b="1"/>
              <a:t>Religion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4800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u="sng"/>
              <a:t>Polytheistic</a:t>
            </a:r>
          </a:p>
          <a:p>
            <a:pPr>
              <a:lnSpc>
                <a:spcPct val="90000"/>
              </a:lnSpc>
            </a:pPr>
            <a:r>
              <a:rPr lang="en-US" sz="4000"/>
              <a:t>2,000 gods and goddesses</a:t>
            </a:r>
          </a:p>
          <a:p>
            <a:pPr>
              <a:lnSpc>
                <a:spcPct val="90000"/>
              </a:lnSpc>
            </a:pPr>
            <a:r>
              <a:rPr lang="en-US" sz="4000"/>
              <a:t>Built huge temples to honor gods</a:t>
            </a:r>
          </a:p>
          <a:p>
            <a:pPr>
              <a:lnSpc>
                <a:spcPct val="90000"/>
              </a:lnSpc>
            </a:pPr>
            <a:r>
              <a:rPr lang="en-US" sz="4000"/>
              <a:t>Believed in </a:t>
            </a:r>
            <a:r>
              <a:rPr lang="en-US" sz="4000" u="sng"/>
              <a:t>afterlife</a:t>
            </a:r>
          </a:p>
          <a:p>
            <a:pPr lvl="1">
              <a:lnSpc>
                <a:spcPct val="90000"/>
              </a:lnSpc>
            </a:pPr>
            <a:r>
              <a:rPr lang="en-US" sz="3600"/>
              <a:t>Osiris – god of the dead</a:t>
            </a:r>
          </a:p>
        </p:txBody>
      </p:sp>
      <p:pic>
        <p:nvPicPr>
          <p:cNvPr id="8197" name="Picture 5" descr="osir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1913" y="1066800"/>
            <a:ext cx="372745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7" name="Picture 7" descr="pyramids-of-giza-gzgrt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0750" y="2352675"/>
            <a:ext cx="6953250" cy="4505325"/>
          </a:xfrm>
          <a:prstGeom prst="rect">
            <a:avLst/>
          </a:prstGeom>
          <a:noFill/>
        </p:spPr>
      </p:pic>
      <p:pic>
        <p:nvPicPr>
          <p:cNvPr id="20485" name="Picture 5" descr="sphyn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829300" cy="3932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5400" b="1"/>
              <a:t>Life in Egyptian Society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981200" y="1752600"/>
            <a:ext cx="5334000" cy="4648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3810000" y="3200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3352800" y="40386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819400" y="5029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2362200" y="57150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727450" y="1169988"/>
            <a:ext cx="191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Pharaoh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505200" y="2224088"/>
            <a:ext cx="2381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Royal Advisor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908425" y="3352800"/>
            <a:ext cx="1425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Priests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889250" y="4267200"/>
            <a:ext cx="3587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Traders/Merchants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854450" y="5683250"/>
            <a:ext cx="1555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Slaves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971800" y="5059363"/>
            <a:ext cx="3297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Ordinary Citizens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z="6600" b="1"/>
              <a:t>Geography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800" u="sng" dirty="0"/>
              <a:t>Nile River</a:t>
            </a:r>
            <a:r>
              <a:rPr lang="en-US" sz="3800" dirty="0"/>
              <a:t> – 4,100 miles long, flows northward </a:t>
            </a:r>
          </a:p>
          <a:p>
            <a:pPr>
              <a:lnSpc>
                <a:spcPct val="90000"/>
              </a:lnSpc>
            </a:pPr>
            <a:r>
              <a:rPr lang="en-US" sz="3800" dirty="0"/>
              <a:t>Every year in July the river </a:t>
            </a:r>
            <a:r>
              <a:rPr lang="en-US" sz="3800" u="sng" dirty="0"/>
              <a:t>flooded</a:t>
            </a:r>
            <a:r>
              <a:rPr lang="en-US" sz="3800" dirty="0"/>
              <a:t> </a:t>
            </a:r>
            <a:r>
              <a:rPr lang="en-US" sz="3800" u="sng" dirty="0"/>
              <a:t>REGULARLY</a:t>
            </a:r>
            <a:r>
              <a:rPr lang="en-US" sz="3800" dirty="0"/>
              <a:t> leaving behind rich soil.  </a:t>
            </a:r>
          </a:p>
          <a:p>
            <a:pPr>
              <a:lnSpc>
                <a:spcPct val="90000"/>
              </a:lnSpc>
            </a:pPr>
            <a:r>
              <a:rPr lang="en-US" sz="3800" dirty="0" smtClean="0"/>
              <a:t>Forbidden </a:t>
            </a:r>
            <a:r>
              <a:rPr lang="en-US" sz="3800" dirty="0"/>
              <a:t>Deserts on either side of the Nile = Natural barriers</a:t>
            </a:r>
          </a:p>
          <a:p>
            <a:pPr>
              <a:lnSpc>
                <a:spcPct val="90000"/>
              </a:lnSpc>
            </a:pP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r>
              <a:rPr lang="en-US"/>
              <a:t>Pictures Cited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14400"/>
            <a:ext cx="8991600" cy="5791200"/>
          </a:xfrm>
        </p:spPr>
        <p:txBody>
          <a:bodyPr/>
          <a:lstStyle/>
          <a:p>
            <a:r>
              <a:rPr lang="en-US" sz="1200"/>
              <a:t>Slide 1 – http://www.westga.edu/~llipoma/hieroglyphics.jpg </a:t>
            </a:r>
          </a:p>
          <a:p>
            <a:r>
              <a:rPr lang="en-US" sz="1200"/>
              <a:t>Slide 2 - </a:t>
            </a:r>
            <a:r>
              <a:rPr lang="en-US" sz="1200">
                <a:hlinkClick r:id="rId3"/>
              </a:rPr>
              <a:t>http://orford.tased.edu.au/crowns1.jpg</a:t>
            </a:r>
            <a:r>
              <a:rPr lang="en-US" sz="1200"/>
              <a:t>, http://www.ancientegypt.co.uk/pharaoh/explore/images/double.gif</a:t>
            </a:r>
          </a:p>
          <a:p>
            <a:r>
              <a:rPr lang="en-US" sz="1200"/>
              <a:t>Slide 3 - http://academic.evergreen.edu/g/grossmaz/OFORIAA/IMAGES/Nile.jpg</a:t>
            </a:r>
          </a:p>
          <a:p>
            <a:r>
              <a:rPr lang="en-US" sz="1200"/>
              <a:t>Slide 4 - http://www.homestead.com/wysinger/narmer.jpg</a:t>
            </a:r>
          </a:p>
          <a:p>
            <a:r>
              <a:rPr lang="en-US" sz="1200"/>
              <a:t>Slide 5 - http://www.internet-at-work.com/hos_mcgrane/egypt/egyptart/crown2.jpg</a:t>
            </a:r>
          </a:p>
          <a:p>
            <a:r>
              <a:rPr lang="en-US" sz="1200"/>
              <a:t>Slide 6 - </a:t>
            </a:r>
          </a:p>
          <a:p>
            <a:r>
              <a:rPr lang="en-US" sz="1200"/>
              <a:t>Slide 7 - http://www.gophila.com/go/tut/images/micro/full_tut.jpg</a:t>
            </a:r>
          </a:p>
          <a:p>
            <a:r>
              <a:rPr lang="en-US" sz="1200"/>
              <a:t>Slide 8 - </a:t>
            </a:r>
            <a:r>
              <a:rPr lang="en-US" sz="1200">
                <a:hlinkClick r:id="rId4"/>
              </a:rPr>
              <a:t>http://www.waterfeatures2u.com/items_images/11205089253%20GRANITE%20BLOCKS%202_500.jpg</a:t>
            </a:r>
            <a:r>
              <a:rPr lang="en-US" sz="1200"/>
              <a:t>, </a:t>
            </a:r>
          </a:p>
          <a:p>
            <a:r>
              <a:rPr lang="en-US" sz="1200"/>
              <a:t>Slide 9 - http://www.egyptian-gods.net/images/osiris3big.jpg</a:t>
            </a:r>
          </a:p>
          <a:p>
            <a:r>
              <a:rPr lang="en-US" sz="1200"/>
              <a:t>Slide 10 - </a:t>
            </a:r>
            <a:r>
              <a:rPr lang="en-US" sz="1200">
                <a:hlinkClick r:id="rId5"/>
              </a:rPr>
              <a:t>http://www.digitaldutch.com/arles/tutorials/thumbnail_tags/galleries/thumbnail_tags_with_size/images/Sphinx.jpg</a:t>
            </a:r>
            <a:r>
              <a:rPr lang="en-US" sz="1200"/>
              <a:t>, http://www.planetware.com/i/photo/pyramids-of-giza-gzgrtpy.jpg </a:t>
            </a:r>
          </a:p>
          <a:p>
            <a:r>
              <a:rPr lang="en-US" sz="1200"/>
              <a:t>Slide 14 - </a:t>
            </a:r>
            <a:r>
              <a:rPr lang="en-US" sz="1200">
                <a:hlinkClick r:id="rId6"/>
              </a:rPr>
              <a:t>http://www.cwrl.utexas.edu/~howard/314lspring2005/hieroglyphics.jpg</a:t>
            </a:r>
            <a:r>
              <a:rPr lang="en-US" sz="1200"/>
              <a:t>, </a:t>
            </a:r>
          </a:p>
          <a:p>
            <a:r>
              <a:rPr lang="en-US" sz="1200"/>
              <a:t>Slide 15 - http://www.bl.uk/learning/images/whywrite/new/hieroglyphics-lg.jpg</a:t>
            </a:r>
          </a:p>
          <a:p>
            <a:r>
              <a:rPr lang="en-US" sz="1200"/>
              <a:t>Slide 17 - http://analyzer.depaul.edu/paperplate/2002%20vernal%20equinox/Egyptian_calendar_dark.jpg</a:t>
            </a:r>
          </a:p>
          <a:p>
            <a:r>
              <a:rPr lang="en-US" sz="1200"/>
              <a:t>Slide 18 - </a:t>
            </a:r>
            <a:r>
              <a:rPr lang="en-US" sz="1200" b="1">
                <a:hlinkClick r:id="rId7"/>
              </a:rPr>
              <a:t>www.africantravelinc.com/AboutATI/egypt.html</a:t>
            </a:r>
            <a:r>
              <a:rPr lang="en-US" sz="1200"/>
              <a:t> </a:t>
            </a:r>
          </a:p>
          <a:p>
            <a:r>
              <a:rPr lang="en-US" sz="1200"/>
              <a:t>Slide 20 – http://www.richard-seaman.com/Travel/Egypt/NileFromAboveNarrowAngle.jpg</a:t>
            </a:r>
          </a:p>
          <a:p>
            <a:r>
              <a:rPr lang="en-US" sz="1200"/>
              <a:t>Slide 21 - http://www.map-of-egypt.org/aswan-424.jpg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1027" descr="egypt_m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225"/>
            <a:ext cx="7391400" cy="6835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51762-Nile-River-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1450"/>
            <a:ext cx="8610600" cy="6457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Egyptian’s Agriculture</a:t>
            </a:r>
            <a:endParaRPr lang="en-US" dirty="0"/>
          </a:p>
        </p:txBody>
      </p:sp>
      <p:pic>
        <p:nvPicPr>
          <p:cNvPr id="5" name="Content Placeholder 4" descr="sha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810000" y="1752600"/>
            <a:ext cx="4830372" cy="4218557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banks of the Nile and the Nile delta allowed for farming of wheat.</a:t>
            </a:r>
          </a:p>
          <a:p>
            <a:r>
              <a:rPr lang="en-US" dirty="0" smtClean="0"/>
              <a:t>Every year the Nile flooded bringing water and new soil.</a:t>
            </a:r>
          </a:p>
          <a:p>
            <a:r>
              <a:rPr lang="en-US" b="1" u="sng" dirty="0" err="1" smtClean="0"/>
              <a:t>Shadoof</a:t>
            </a:r>
            <a:r>
              <a:rPr lang="en-US" dirty="0" smtClean="0"/>
              <a:t>- tool for better irrigation= better farming!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Outline</a:t>
            </a:r>
            <a:endParaRPr lang="en-US" dirty="0"/>
          </a:p>
        </p:txBody>
      </p:sp>
      <p:pic>
        <p:nvPicPr>
          <p:cNvPr id="5" name="Content Placeholder 4" descr="ob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295400"/>
            <a:ext cx="3397411" cy="51054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Old Kingdom</a:t>
            </a:r>
          </a:p>
          <a:p>
            <a:pPr lvl="1"/>
            <a:r>
              <a:rPr lang="en-US" dirty="0" smtClean="0"/>
              <a:t>2700 BCE- 2200 BCE</a:t>
            </a:r>
          </a:p>
          <a:p>
            <a:pPr lvl="1"/>
            <a:r>
              <a:rPr lang="en-US" dirty="0" smtClean="0"/>
              <a:t>Pyramid Age</a:t>
            </a:r>
            <a:endParaRPr lang="en-US" dirty="0"/>
          </a:p>
          <a:p>
            <a:r>
              <a:rPr lang="en-US" dirty="0" smtClean="0"/>
              <a:t>Middle Kingdom</a:t>
            </a:r>
          </a:p>
          <a:p>
            <a:pPr lvl="1"/>
            <a:r>
              <a:rPr lang="en-US" dirty="0" smtClean="0"/>
              <a:t>2100 BCE- 1800 BCE</a:t>
            </a:r>
          </a:p>
          <a:p>
            <a:pPr lvl="1"/>
            <a:r>
              <a:rPr lang="en-US" dirty="0" smtClean="0"/>
              <a:t>Golden Age</a:t>
            </a:r>
            <a:endParaRPr lang="en-US" dirty="0"/>
          </a:p>
          <a:p>
            <a:r>
              <a:rPr lang="en-US" dirty="0" smtClean="0"/>
              <a:t>New Kingdom</a:t>
            </a:r>
          </a:p>
          <a:p>
            <a:pPr lvl="1"/>
            <a:r>
              <a:rPr lang="en-US" dirty="0" smtClean="0"/>
              <a:t>1500 BCE- 1000 BCE</a:t>
            </a:r>
          </a:p>
          <a:p>
            <a:pPr lvl="1"/>
            <a:r>
              <a:rPr lang="en-US" dirty="0" smtClean="0"/>
              <a:t>Expansion/ Decline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afr-nbi-m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9138" y="39688"/>
            <a:ext cx="5165725" cy="6778625"/>
          </a:xfrm>
          <a:prstGeom prst="rect">
            <a:avLst/>
          </a:prstGeom>
          <a:noFill/>
        </p:spPr>
      </p:pic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457200" y="990600"/>
            <a:ext cx="2971800" cy="1524000"/>
          </a:xfrm>
          <a:prstGeom prst="rightArrow">
            <a:avLst>
              <a:gd name="adj1" fmla="val 50000"/>
              <a:gd name="adj2" fmla="val 487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Lower Egypt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685800" y="3276600"/>
            <a:ext cx="7620000" cy="0"/>
          </a:xfrm>
          <a:prstGeom prst="line">
            <a:avLst/>
          </a:prstGeom>
          <a:noFill/>
          <a:ln w="57150">
            <a:solidFill>
              <a:srgbClr val="CC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457200" y="3886200"/>
            <a:ext cx="2971800" cy="1524000"/>
          </a:xfrm>
          <a:prstGeom prst="rightArrow">
            <a:avLst>
              <a:gd name="adj1" fmla="val 50000"/>
              <a:gd name="adj2" fmla="val 487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Upper Egypt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6248400" cy="1143000"/>
          </a:xfrm>
        </p:spPr>
        <p:txBody>
          <a:bodyPr/>
          <a:lstStyle/>
          <a:p>
            <a:r>
              <a:rPr lang="en-US" sz="6000" b="1"/>
              <a:t>King Menes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6324600" cy="5257800"/>
          </a:xfrm>
        </p:spPr>
        <p:txBody>
          <a:bodyPr/>
          <a:lstStyle/>
          <a:p>
            <a:r>
              <a:rPr lang="en-US" sz="4400"/>
              <a:t>Established a capital, </a:t>
            </a:r>
            <a:r>
              <a:rPr lang="en-US" sz="4400" u="sng"/>
              <a:t>Memphis</a:t>
            </a:r>
          </a:p>
          <a:p>
            <a:r>
              <a:rPr lang="en-US" sz="4400" u="sng"/>
              <a:t>Established </a:t>
            </a:r>
            <a:r>
              <a:rPr lang="en-US" sz="4400"/>
              <a:t>first Egyptian Dynasty</a:t>
            </a:r>
          </a:p>
          <a:p>
            <a:r>
              <a:rPr lang="en-US" sz="4400"/>
              <a:t>Unites </a:t>
            </a:r>
            <a:r>
              <a:rPr lang="en-US" sz="4400" u="sng"/>
              <a:t>Upper</a:t>
            </a:r>
            <a:r>
              <a:rPr lang="en-US" sz="4400"/>
              <a:t> and </a:t>
            </a:r>
            <a:r>
              <a:rPr lang="en-US" sz="4400" u="sng"/>
              <a:t>Lower</a:t>
            </a:r>
            <a:r>
              <a:rPr lang="en-US" sz="4400"/>
              <a:t> Egypt</a:t>
            </a:r>
          </a:p>
        </p:txBody>
      </p:sp>
      <p:pic>
        <p:nvPicPr>
          <p:cNvPr id="6151" name="Picture 7" descr="narm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066800"/>
            <a:ext cx="3268663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6000" b="1"/>
              <a:t>Egypt Unites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93838"/>
            <a:ext cx="4267200" cy="4525962"/>
          </a:xfrm>
        </p:spPr>
        <p:txBody>
          <a:bodyPr/>
          <a:lstStyle/>
          <a:p>
            <a:r>
              <a:rPr lang="en-US" sz="4000"/>
              <a:t>In the beginning, Egypt was </a:t>
            </a:r>
            <a:r>
              <a:rPr lang="en-US" sz="4000" u="sng"/>
              <a:t>separated </a:t>
            </a:r>
            <a:r>
              <a:rPr lang="en-US" sz="4000"/>
              <a:t>into two kingdoms:</a:t>
            </a:r>
          </a:p>
          <a:p>
            <a:pPr lvl="1"/>
            <a:r>
              <a:rPr lang="en-US" sz="3600"/>
              <a:t>1. </a:t>
            </a:r>
            <a:r>
              <a:rPr lang="en-US" sz="3600" u="sng"/>
              <a:t>Lower</a:t>
            </a:r>
            <a:r>
              <a:rPr lang="en-US" sz="3600"/>
              <a:t> Egypt</a:t>
            </a:r>
          </a:p>
          <a:p>
            <a:pPr lvl="1"/>
            <a:r>
              <a:rPr lang="en-US" sz="3600"/>
              <a:t>2. </a:t>
            </a:r>
            <a:r>
              <a:rPr lang="en-US" sz="3600" u="sng"/>
              <a:t>Upper</a:t>
            </a:r>
            <a:r>
              <a:rPr lang="en-US" sz="3600"/>
              <a:t> Egypt</a:t>
            </a:r>
          </a:p>
        </p:txBody>
      </p:sp>
      <p:pic>
        <p:nvPicPr>
          <p:cNvPr id="11273" name="Picture 9" descr="crowns1"/>
          <p:cNvPicPr>
            <a:picLocks noChangeAspect="1" noChangeArrowheads="1"/>
          </p:cNvPicPr>
          <p:nvPr/>
        </p:nvPicPr>
        <p:blipFill>
          <a:blip r:embed="rId3" cstate="print"/>
          <a:srcRect l="9850" r="8070"/>
          <a:stretch>
            <a:fillRect/>
          </a:stretch>
        </p:blipFill>
        <p:spPr bwMode="auto">
          <a:xfrm>
            <a:off x="4038600" y="838200"/>
            <a:ext cx="5105400" cy="3709988"/>
          </a:xfrm>
          <a:prstGeom prst="rect">
            <a:avLst/>
          </a:prstGeom>
          <a:noFill/>
        </p:spPr>
      </p:pic>
      <p:pic>
        <p:nvPicPr>
          <p:cNvPr id="11275" name="Picture 11" descr="doub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1900" y="4038600"/>
            <a:ext cx="26543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417</Words>
  <Application>Microsoft Office PowerPoint</Application>
  <PresentationFormat>On-screen Show (4:3)</PresentationFormat>
  <Paragraphs>103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Arial</vt:lpstr>
      <vt:lpstr>Default Design</vt:lpstr>
      <vt:lpstr>Egypt</vt:lpstr>
      <vt:lpstr>Geography</vt:lpstr>
      <vt:lpstr>PowerPoint Presentation</vt:lpstr>
      <vt:lpstr>PowerPoint Presentation</vt:lpstr>
      <vt:lpstr>Egyptian’s Agriculture</vt:lpstr>
      <vt:lpstr>History Outline</vt:lpstr>
      <vt:lpstr>PowerPoint Presentation</vt:lpstr>
      <vt:lpstr>King Menes</vt:lpstr>
      <vt:lpstr>Egypt Unites</vt:lpstr>
      <vt:lpstr>Pharaohs</vt:lpstr>
      <vt:lpstr>PowerPoint Presentation</vt:lpstr>
      <vt:lpstr>Trade</vt:lpstr>
      <vt:lpstr>Achievements</vt:lpstr>
      <vt:lpstr>PowerPoint Presentation</vt:lpstr>
      <vt:lpstr>Intellectual</vt:lpstr>
      <vt:lpstr>PowerPoint Presentation</vt:lpstr>
      <vt:lpstr>Religion</vt:lpstr>
      <vt:lpstr>PowerPoint Presentation</vt:lpstr>
      <vt:lpstr>Life in Egyptian Society</vt:lpstr>
      <vt:lpstr>Pictures Cited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Egypt</dc:title>
  <dc:creator>Clara Kim</dc:creator>
  <cp:lastModifiedBy>Alissa F Groll</cp:lastModifiedBy>
  <cp:revision>19</cp:revision>
  <dcterms:created xsi:type="dcterms:W3CDTF">2006-09-21T03:32:10Z</dcterms:created>
  <dcterms:modified xsi:type="dcterms:W3CDTF">2014-10-01T21:27:49Z</dcterms:modified>
</cp:coreProperties>
</file>