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A6952D-6572-40BE-B735-31600B4391A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176CFE-D1F6-454D-A002-1530F0D81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0"/>
            <a:ext cx="8305800" cy="1600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lgerian" pitchFamily="82" charset="0"/>
              </a:rPr>
              <a:t>~ Egyptian Symbols ~</a:t>
            </a:r>
            <a:endParaRPr lang="en-US" sz="4800" dirty="0">
              <a:latin typeface="Algerian" pitchFamily="82" charset="0"/>
            </a:endParaRPr>
          </a:p>
        </p:txBody>
      </p:sp>
      <p:pic>
        <p:nvPicPr>
          <p:cNvPr id="12290" name="Picture 2" descr="http://ravenmoonlight.com/shop/images/SymbolEgyptian_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3583955" cy="3003415"/>
          </a:xfrm>
          <a:prstGeom prst="rect">
            <a:avLst/>
          </a:prstGeom>
          <a:noFill/>
        </p:spPr>
      </p:pic>
      <p:pic>
        <p:nvPicPr>
          <p:cNvPr id="12292" name="Picture 4" descr="http://www.dreamstime.com/egyptian-symbols-on-papyrus-thumb983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2867025" cy="4286250"/>
          </a:xfrm>
          <a:prstGeom prst="rect">
            <a:avLst/>
          </a:prstGeom>
          <a:noFill/>
        </p:spPr>
      </p:pic>
      <p:pic>
        <p:nvPicPr>
          <p:cNvPr id="12294" name="Picture 6" descr="http://upload.wikimedia.org/wikipedia/commons/thumb/4/43/Pharaoh.svg/220px-Pharaoh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33400"/>
            <a:ext cx="2095500" cy="4067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4191000" cy="4525963"/>
          </a:xfrm>
        </p:spPr>
        <p:txBody>
          <a:bodyPr/>
          <a:lstStyle/>
          <a:p>
            <a:r>
              <a:rPr lang="en-US" dirty="0" smtClean="0">
                <a:latin typeface="Papyrus" pitchFamily="66" charset="0"/>
              </a:rPr>
              <a:t>Flail : symbol of power over subjects</a:t>
            </a:r>
          </a:p>
          <a:p>
            <a:pPr>
              <a:buNone/>
            </a:pPr>
            <a:r>
              <a:rPr lang="en-US" dirty="0" smtClean="0">
                <a:latin typeface="Papyrus" pitchFamily="66" charset="0"/>
              </a:rPr>
              <a:t>	</a:t>
            </a:r>
            <a:r>
              <a:rPr lang="en-US" sz="2800" dirty="0" smtClean="0">
                <a:latin typeface="Papyrus" pitchFamily="66" charset="0"/>
              </a:rPr>
              <a:t>– exact obedience or punishment</a:t>
            </a:r>
          </a:p>
          <a:p>
            <a:r>
              <a:rPr lang="en-US" dirty="0" smtClean="0">
                <a:latin typeface="Papyrus" pitchFamily="66" charset="0"/>
              </a:rPr>
              <a:t>Crook: symbol of pharaohs role as shepherd/guardian or watchful protector</a:t>
            </a:r>
            <a:endParaRPr lang="en-US" dirty="0">
              <a:latin typeface="Papyrus" pitchFamily="66" charset="0"/>
            </a:endParaRP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334000" cy="1143000"/>
          </a:xfrm>
        </p:spPr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Scepters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2530" name="Picture 2" descr="http://static.zoovy.com/img/kyledesign/W432-H432-Bffffff-V1/halloween_costumes/egyptiancrookfl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2743200" cy="2743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01000" y="609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Crook</a:t>
            </a:r>
            <a:endParaRPr lang="en-US" sz="2000" dirty="0"/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7315200" y="838200"/>
            <a:ext cx="6858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457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Flail</a:t>
            </a:r>
            <a:endParaRPr lang="en-US" sz="2000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4038600" y="762000"/>
            <a:ext cx="9906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532" name="Picture 4" descr="http://1.bp.blogspot.com/_ms7XqsC01QI/TJEFNVwczTI/AAAAAAAAAt8/l1ZXQKJwZkA/s1600/crook_fl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04596"/>
            <a:ext cx="2584850" cy="385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133600"/>
            <a:ext cx="5029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Papyrus" pitchFamily="66" charset="0"/>
              </a:rPr>
              <a:t>Symbol of newness of life.</a:t>
            </a:r>
          </a:p>
          <a:p>
            <a:r>
              <a:rPr lang="en-US" sz="2800" dirty="0" smtClean="0">
                <a:latin typeface="Papyrus" pitchFamily="66" charset="0"/>
              </a:rPr>
              <a:t>Push balls of dung to hole. Ancient Egyptians saw this as  “the sun being pushed across the sky.”</a:t>
            </a:r>
          </a:p>
          <a:p>
            <a:r>
              <a:rPr lang="en-US" sz="2800" dirty="0" smtClean="0">
                <a:latin typeface="Papyrus" pitchFamily="66" charset="0"/>
              </a:rPr>
              <a:t>Associated with resurrection</a:t>
            </a:r>
            <a:endParaRPr lang="en-US" sz="2800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3886200" cy="15541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Papyrus" pitchFamily="66" charset="0"/>
              </a:rPr>
              <a:t>Scarab</a:t>
            </a:r>
            <a:br>
              <a:rPr lang="en-US" b="1" dirty="0" smtClean="0">
                <a:latin typeface="Papyrus" pitchFamily="66" charset="0"/>
              </a:rPr>
            </a:br>
            <a:r>
              <a:rPr lang="en-US" sz="3200" b="1" dirty="0" smtClean="0">
                <a:latin typeface="Papyrus" pitchFamily="66" charset="0"/>
              </a:rPr>
              <a:t>(Dung Beetle)</a:t>
            </a:r>
            <a:endParaRPr lang="en-US" sz="3200" b="1" dirty="0">
              <a:latin typeface="Papyrus" pitchFamily="66" charset="0"/>
            </a:endParaRPr>
          </a:p>
        </p:txBody>
      </p:sp>
      <p:pic>
        <p:nvPicPr>
          <p:cNvPr id="23554" name="Picture 2" descr="http://www.thenileandegypt.com/images/wingedscar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857500" cy="2505076"/>
          </a:xfrm>
          <a:prstGeom prst="rect">
            <a:avLst/>
          </a:prstGeom>
          <a:noFill/>
        </p:spPr>
      </p:pic>
      <p:pic>
        <p:nvPicPr>
          <p:cNvPr id="23556" name="Picture 4" descr="http://www.nasstec.co.uk/index_files/sksin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62200" y="3429000"/>
            <a:ext cx="5343525" cy="37147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ye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2569469" cy="40965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2209800" cy="1219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Papyrus" pitchFamily="66" charset="0"/>
              </a:rPr>
              <a:t>Tyet</a:t>
            </a:r>
            <a:endParaRPr lang="en-US" sz="5400" b="1" dirty="0"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75260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apyrus" pitchFamily="66" charset="0"/>
              </a:rPr>
              <a:t>Known as the sign or Knot of Isis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Papyru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apyrus" pitchFamily="66" charset="0"/>
              </a:rPr>
              <a:t>Symbol of fertility, welfare, and protection</a:t>
            </a:r>
          </a:p>
        </p:txBody>
      </p:sp>
      <p:pic>
        <p:nvPicPr>
          <p:cNvPr id="1028" name="Picture 4" descr="http://symboldictionary.net/library/graphics/symbols/glossaryty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14600"/>
            <a:ext cx="2238375" cy="31035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joanannlansberry.com/fotoart/met-muzm/mm-was9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48187"/>
            <a:ext cx="1844670" cy="230981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800600" cy="37338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Papyrus" pitchFamily="66" charset="0"/>
              </a:rPr>
              <a:t>Symbol commonly seen in the hands of the gods or pharaohs.</a:t>
            </a:r>
          </a:p>
          <a:p>
            <a:r>
              <a:rPr lang="en-US" sz="2600" dirty="0" smtClean="0">
                <a:latin typeface="Papyrus" pitchFamily="66" charset="0"/>
              </a:rPr>
              <a:t>Head represents evil god Seth</a:t>
            </a:r>
          </a:p>
          <a:p>
            <a:r>
              <a:rPr lang="en-US" sz="2600" dirty="0" smtClean="0">
                <a:latin typeface="Papyrus" pitchFamily="66" charset="0"/>
              </a:rPr>
              <a:t>Scepter suggests power over evil and power to be violent in the hand of the holder.</a:t>
            </a:r>
          </a:p>
          <a:p>
            <a:r>
              <a:rPr lang="en-US" sz="2600" dirty="0" smtClean="0">
                <a:latin typeface="Papyrus" pitchFamily="66" charset="0"/>
              </a:rPr>
              <a:t>Sign of power and domination</a:t>
            </a:r>
            <a:endParaRPr lang="en-US" sz="2600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34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 </a:t>
            </a:r>
            <a:r>
              <a:rPr lang="en-US" b="1" dirty="0" smtClean="0">
                <a:latin typeface="Papyrus" pitchFamily="66" charset="0"/>
              </a:rPr>
              <a:t>~Was Scepter~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15362" name="Picture 2" descr="http://1.bp.blogspot.com/_TFdF--fOnx8/SSF5uoEPfSI/AAAAAAAAAXU/lSlr92XKipw/s400/Was_Scep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762000"/>
            <a:ext cx="2171700" cy="4813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518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shown with an eye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prong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Scholars believe this is the representation of the spinal column or backbone</a:t>
            </a:r>
          </a:p>
          <a:p>
            <a:r>
              <a:rPr lang="en-US" dirty="0" smtClean="0">
                <a:latin typeface="Papyrus" pitchFamily="66" charset="0"/>
              </a:rPr>
              <a:t>This symbol stands for endurance solidness and indestructibility. </a:t>
            </a:r>
          </a:p>
          <a:p>
            <a:r>
              <a:rPr lang="en-US" dirty="0" smtClean="0">
                <a:latin typeface="Papyrus" pitchFamily="66" charset="0"/>
              </a:rPr>
              <a:t>Sometimes a pharaoh is shown raising a </a:t>
            </a:r>
            <a:r>
              <a:rPr lang="en-US" dirty="0" err="1" smtClean="0">
                <a:latin typeface="Papyrus" pitchFamily="66" charset="0"/>
              </a:rPr>
              <a:t>djed</a:t>
            </a:r>
            <a:r>
              <a:rPr lang="en-US" dirty="0" smtClean="0">
                <a:latin typeface="Papyrus" pitchFamily="66" charset="0"/>
              </a:rPr>
              <a:t> to show stability of the kingdom.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Papyrus" pitchFamily="66" charset="0"/>
              </a:rPr>
              <a:t>Djed</a:t>
            </a:r>
            <a:r>
              <a:rPr lang="en-US" b="1" dirty="0" smtClean="0">
                <a:latin typeface="Papyrus" pitchFamily="66" charset="0"/>
              </a:rPr>
              <a:t> (DD or TET) Pillar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16386" name="Picture 2" descr="http://www.metmuseum.org/toah/images/h2/h2_89.2.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524081" cy="39822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800600" cy="24384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Papyrus" pitchFamily="66" charset="0"/>
              </a:rPr>
              <a:t>Eye of Horus or Ra</a:t>
            </a:r>
          </a:p>
          <a:p>
            <a:r>
              <a:rPr lang="en-US" sz="2700" dirty="0" smtClean="0">
                <a:latin typeface="Papyrus" pitchFamily="66" charset="0"/>
              </a:rPr>
              <a:t>Symbol of light and truth</a:t>
            </a:r>
          </a:p>
          <a:p>
            <a:r>
              <a:rPr lang="en-US" sz="2700" dirty="0" smtClean="0">
                <a:latin typeface="Papyrus" pitchFamily="66" charset="0"/>
              </a:rPr>
              <a:t>Views life after death (on funeral barks)</a:t>
            </a:r>
            <a:endParaRPr lang="en-US" sz="2700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5410200" cy="1143000"/>
          </a:xfrm>
        </p:spPr>
        <p:txBody>
          <a:bodyPr/>
          <a:lstStyle/>
          <a:p>
            <a:r>
              <a:rPr lang="en-US" b="1" dirty="0" err="1" smtClean="0">
                <a:latin typeface="Papyrus" pitchFamily="66" charset="0"/>
              </a:rPr>
              <a:t>Udja</a:t>
            </a:r>
            <a:r>
              <a:rPr lang="en-US" b="1" dirty="0" smtClean="0">
                <a:latin typeface="Papyrus" pitchFamily="66" charset="0"/>
              </a:rPr>
              <a:t>-Eye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17410" name="Picture 2" descr="http://polymathprogrammer.com/images/blog/201003/Eye_of_Ho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0"/>
            <a:ext cx="2667000" cy="2053591"/>
          </a:xfrm>
          <a:prstGeom prst="rect">
            <a:avLst/>
          </a:prstGeom>
          <a:noFill/>
        </p:spPr>
      </p:pic>
      <p:pic>
        <p:nvPicPr>
          <p:cNvPr id="17412" name="Picture 4" descr="http://www.kingtutshop.com/PhPainting/AG136-3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3276600"/>
            <a:ext cx="4657725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2390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Papyrus" pitchFamily="66" charset="0"/>
              </a:rPr>
              <a:t>One of the most common symbols</a:t>
            </a:r>
          </a:p>
          <a:p>
            <a:r>
              <a:rPr lang="en-US" sz="2600" dirty="0" smtClean="0">
                <a:latin typeface="Papyrus" pitchFamily="66" charset="0"/>
              </a:rPr>
              <a:t>Symbol of life (Eternal life)</a:t>
            </a:r>
          </a:p>
          <a:p>
            <a:r>
              <a:rPr lang="en-US" sz="2600" dirty="0" smtClean="0">
                <a:latin typeface="Papyrus" pitchFamily="66" charset="0"/>
              </a:rPr>
              <a:t>Found in the right hand of gods</a:t>
            </a:r>
          </a:p>
          <a:p>
            <a:r>
              <a:rPr lang="en-US" sz="2600" dirty="0" smtClean="0">
                <a:latin typeface="Papyrus" pitchFamily="66" charset="0"/>
              </a:rPr>
              <a:t>Associated with </a:t>
            </a:r>
            <a:r>
              <a:rPr lang="en-US" sz="2600" dirty="0" smtClean="0">
                <a:latin typeface="Papyrus" pitchFamily="66" charset="0"/>
              </a:rPr>
              <a:t>oaths, </a:t>
            </a:r>
            <a:r>
              <a:rPr lang="en-US" sz="2600" dirty="0" smtClean="0">
                <a:latin typeface="Papyrus" pitchFamily="66" charset="0"/>
              </a:rPr>
              <a:t>swear by life</a:t>
            </a:r>
          </a:p>
          <a:p>
            <a:r>
              <a:rPr lang="en-US" sz="2600" dirty="0" smtClean="0">
                <a:latin typeface="Papyrus" pitchFamily="66" charset="0"/>
              </a:rPr>
              <a:t>3 symbols of ancient origin</a:t>
            </a:r>
          </a:p>
          <a:p>
            <a:pPr lvl="1"/>
            <a:r>
              <a:rPr lang="en-US" sz="2600" dirty="0" smtClean="0">
                <a:latin typeface="Papyrus" pitchFamily="66" charset="0"/>
              </a:rPr>
              <a:t>Horizontal </a:t>
            </a:r>
            <a:r>
              <a:rPr lang="en-US" sz="2600" dirty="0">
                <a:latin typeface="Papyrus" pitchFamily="66" charset="0"/>
              </a:rPr>
              <a:t>L</a:t>
            </a:r>
            <a:r>
              <a:rPr lang="en-US" sz="2600" dirty="0" smtClean="0">
                <a:latin typeface="Papyrus" pitchFamily="66" charset="0"/>
              </a:rPr>
              <a:t>ine: man, earth, life</a:t>
            </a:r>
          </a:p>
          <a:p>
            <a:pPr lvl="1"/>
            <a:r>
              <a:rPr lang="en-US" sz="2600" dirty="0" smtClean="0">
                <a:latin typeface="Papyrus" pitchFamily="66" charset="0"/>
              </a:rPr>
              <a:t>Vertical Line: god, heaven, spiritual</a:t>
            </a:r>
          </a:p>
          <a:p>
            <a:pPr lvl="1"/>
            <a:r>
              <a:rPr lang="en-US" sz="2600" dirty="0" smtClean="0">
                <a:latin typeface="Papyrus" pitchFamily="66" charset="0"/>
              </a:rPr>
              <a:t>Circle: symbol of eternity</a:t>
            </a:r>
            <a:endParaRPr lang="en-US" sz="2600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3434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Papyrus" pitchFamily="66" charset="0"/>
              </a:rPr>
              <a:t>Ankh</a:t>
            </a:r>
            <a:endParaRPr lang="en-US" sz="4400" b="1" dirty="0">
              <a:latin typeface="Papyrus" pitchFamily="66" charset="0"/>
            </a:endParaRPr>
          </a:p>
        </p:txBody>
      </p:sp>
      <p:pic>
        <p:nvPicPr>
          <p:cNvPr id="18436" name="Picture 4" descr="http://i-cias.com/e.o/ill/ankh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805485"/>
          </a:xfrm>
          <a:prstGeom prst="rect">
            <a:avLst/>
          </a:prstGeom>
          <a:noFill/>
        </p:spPr>
      </p:pic>
      <p:pic>
        <p:nvPicPr>
          <p:cNvPr id="18434" name="Picture 2" descr="http://upload.wikimedia.org/wikipedia/commons/b/b7/An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2234358" cy="3933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Divine name plate of the gods </a:t>
            </a:r>
            <a:r>
              <a:rPr lang="en-US" dirty="0" smtClean="0">
                <a:latin typeface="Papyrus" pitchFamily="66" charset="0"/>
              </a:rPr>
              <a:t>or </a:t>
            </a:r>
            <a:r>
              <a:rPr lang="en-US" dirty="0" smtClean="0">
                <a:latin typeface="Papyrus" pitchFamily="66" charset="0"/>
              </a:rPr>
              <a:t>pharaohs.</a:t>
            </a:r>
          </a:p>
          <a:p>
            <a:r>
              <a:rPr lang="en-US" dirty="0" smtClean="0">
                <a:latin typeface="Papyrus" pitchFamily="66" charset="0"/>
              </a:rPr>
              <a:t>The flat ring on one end may come from the royal ring of the pharaohs.</a:t>
            </a:r>
          </a:p>
          <a:p>
            <a:r>
              <a:rPr lang="en-US" dirty="0" smtClean="0">
                <a:latin typeface="Papyrus" pitchFamily="66" charset="0"/>
              </a:rPr>
              <a:t>The </a:t>
            </a:r>
            <a:r>
              <a:rPr lang="en-US" dirty="0" err="1" smtClean="0">
                <a:latin typeface="Papyrus" pitchFamily="66" charset="0"/>
              </a:rPr>
              <a:t>Shen</a:t>
            </a:r>
            <a:r>
              <a:rPr lang="en-US" dirty="0" smtClean="0">
                <a:latin typeface="Papyrus" pitchFamily="66" charset="0"/>
              </a:rPr>
              <a:t> symbol of infinity</a:t>
            </a:r>
          </a:p>
          <a:p>
            <a:endParaRPr lang="en-US" dirty="0" smtClean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Ring at the end signifies a royal or divine name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4114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Papyrus" pitchFamily="66" charset="0"/>
              </a:rPr>
              <a:t>Cartouche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19460" name="Picture 4" descr="http://upload.wikimedia.org/wikipedia/commons/thumb/a/af/GD-EG-Karnak040.JPG/220px-GD-EG-Karnak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707" y="0"/>
            <a:ext cx="1533293" cy="2286001"/>
          </a:xfrm>
          <a:prstGeom prst="rect">
            <a:avLst/>
          </a:prstGeom>
          <a:noFill/>
        </p:spPr>
      </p:pic>
      <p:pic>
        <p:nvPicPr>
          <p:cNvPr id="19462" name="Picture 6" descr="http://t3.gstatic.com/images?q=tbn:ANd9GcQ34J6oww3AZGJ2hJT7bt0r7jTnPTHp8YZ8UF3gTEZRwqexkS76CMnnpC3C2A:www.rarecoincollector.net/images/CARTOU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2571750" cy="331210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352800" y="41148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3352800" y="5105400"/>
            <a:ext cx="13716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Found frequently in upper Egypt.</a:t>
            </a:r>
            <a:endParaRPr lang="en-US" dirty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Symbol of rebirth and resurrection.</a:t>
            </a:r>
          </a:p>
          <a:p>
            <a:r>
              <a:rPr lang="en-US" dirty="0" smtClean="0">
                <a:latin typeface="Papyrus" pitchFamily="66" charset="0"/>
              </a:rPr>
              <a:t>Sometimes pictured opened, sometimes closed.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114800" cy="1143000"/>
          </a:xfrm>
        </p:spPr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Lotus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0482" name="Picture 2" descr="http://3.bp.blogspot.com/-jiYQwNXqVZA/T3xRjx-tJLI/AAAAAAAACcc/rgp1b5KToVM/s1600/lot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2946794" cy="2514600"/>
          </a:xfrm>
          <a:prstGeom prst="rect">
            <a:avLst/>
          </a:prstGeom>
          <a:noFill/>
        </p:spPr>
      </p:pic>
      <p:pic>
        <p:nvPicPr>
          <p:cNvPr id="20484" name="Picture 4" descr="http://www.outofbodyexperience.info/wp-content/uploads/2009/09/egyptlo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2209800" cy="3344562"/>
          </a:xfrm>
          <a:prstGeom prst="rect">
            <a:avLst/>
          </a:prstGeom>
          <a:noFill/>
        </p:spPr>
      </p:pic>
      <p:pic>
        <p:nvPicPr>
          <p:cNvPr id="20486" name="Picture 6" descr="http://www.globalegyptianmuseum.org/images/glos/lo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76600"/>
            <a:ext cx="2381250" cy="2200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>
                <a:latin typeface="Papyrus" pitchFamily="66" charset="0"/>
              </a:rPr>
              <a:t>Grew in lower Egypt in the fertile land of the delta</a:t>
            </a:r>
          </a:p>
          <a:p>
            <a:r>
              <a:rPr lang="en-US" dirty="0" smtClean="0">
                <a:latin typeface="Papyrus" pitchFamily="66" charset="0"/>
              </a:rPr>
              <a:t>Symbol of lower Egypt</a:t>
            </a:r>
          </a:p>
          <a:p>
            <a:r>
              <a:rPr lang="en-US" dirty="0" smtClean="0">
                <a:latin typeface="Papyrus" pitchFamily="66" charset="0"/>
              </a:rPr>
              <a:t>Used to make paper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5943600" cy="1143000"/>
          </a:xfrm>
        </p:spPr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Papyrus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1506" name="Picture 2" descr="http://forsankara.files.wordpress.com/2012/08/papyrus_66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225" y="2362200"/>
            <a:ext cx="3533775" cy="4049553"/>
          </a:xfrm>
          <a:prstGeom prst="rect">
            <a:avLst/>
          </a:prstGeom>
          <a:noFill/>
        </p:spPr>
      </p:pic>
      <p:pic>
        <p:nvPicPr>
          <p:cNvPr id="21508" name="Picture 4" descr="http://library.thinkquest.org/06aug/01107/papy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3467776" cy="2313561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267200" y="4724400"/>
            <a:ext cx="1066800" cy="8382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105</TotalTime>
  <Words>312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~ Egyptian Symbols ~</vt:lpstr>
      <vt:lpstr>Tyet</vt:lpstr>
      <vt:lpstr> ~Was Scepter~</vt:lpstr>
      <vt:lpstr>Djed (DD or TET) Pillar</vt:lpstr>
      <vt:lpstr>Udja-Eye</vt:lpstr>
      <vt:lpstr>Ankh</vt:lpstr>
      <vt:lpstr>Cartouche</vt:lpstr>
      <vt:lpstr>Lotus</vt:lpstr>
      <vt:lpstr>Papyrus</vt:lpstr>
      <vt:lpstr>Scepters</vt:lpstr>
      <vt:lpstr>Scarab (Dung Beetle)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 Egyptian Symbols ~</dc:title>
  <dc:creator>User</dc:creator>
  <cp:lastModifiedBy>User</cp:lastModifiedBy>
  <cp:revision>13</cp:revision>
  <dcterms:created xsi:type="dcterms:W3CDTF">2012-10-24T14:49:50Z</dcterms:created>
  <dcterms:modified xsi:type="dcterms:W3CDTF">2012-10-24T18:37:56Z</dcterms:modified>
</cp:coreProperties>
</file>