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7" r:id="rId2"/>
    <p:sldId id="258" r:id="rId3"/>
    <p:sldId id="259" r:id="rId4"/>
    <p:sldId id="260" r:id="rId5"/>
    <p:sldId id="261" r:id="rId6"/>
    <p:sldId id="262" r:id="rId7"/>
    <p:sldId id="263" r:id="rId8"/>
    <p:sldId id="266" r:id="rId9"/>
    <p:sldId id="267" r:id="rId10"/>
    <p:sldId id="268" r:id="rId11"/>
    <p:sldId id="269" r:id="rId12"/>
    <p:sldId id="270" r:id="rId13"/>
    <p:sldId id="271" r:id="rId14"/>
    <p:sldId id="272" r:id="rId15"/>
    <p:sldId id="273" r:id="rId16"/>
    <p:sldId id="274" r:id="rId17"/>
    <p:sldId id="275" r:id="rId18"/>
    <p:sldId id="284" r:id="rId19"/>
    <p:sldId id="285" r:id="rId20"/>
    <p:sldId id="276" r:id="rId21"/>
    <p:sldId id="277" r:id="rId22"/>
    <p:sldId id="278" r:id="rId23"/>
    <p:sldId id="279" r:id="rId24"/>
    <p:sldId id="280" r:id="rId25"/>
    <p:sldId id="281" r:id="rId26"/>
    <p:sldId id="282" r:id="rId27"/>
    <p:sldId id="28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459CAE-A314-478D-A5CE-4174D8B245EA}" type="datetimeFigureOut">
              <a:rPr lang="en-US" smtClean="0"/>
              <a:t>4/21/2015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58E539-D3D9-496C-8BF0-6250CFA94EB9}" type="slidenum">
              <a:rPr lang="en-US" smtClean="0"/>
              <a:t>‹#›</a:t>
            </a:fld>
            <a:endParaRPr lang="en-US"/>
          </a:p>
        </p:txBody>
      </p:sp>
    </p:spTree>
    <p:extLst>
      <p:ext uri="{BB962C8B-B14F-4D97-AF65-F5344CB8AC3E}">
        <p14:creationId xmlns:p14="http://schemas.microsoft.com/office/powerpoint/2010/main" val="3979936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2AE3AC-C0DF-4A6A-B1F9-F4332A539B07}" type="slidenum">
              <a:rPr lang="en-US" altLang="en-US">
                <a:solidFill>
                  <a:srgbClr val="000000"/>
                </a:solidFill>
              </a:rPr>
              <a:pPr/>
              <a:t>1</a:t>
            </a:fld>
            <a:endParaRPr lang="en-US" altLang="en-US">
              <a:solidFill>
                <a:srgbClr val="000000"/>
              </a:solidFill>
            </a:endParaRPr>
          </a:p>
        </p:txBody>
      </p:sp>
      <p:sp>
        <p:nvSpPr>
          <p:cNvPr id="83970" name="Rectangle 2"/>
          <p:cNvSpPr>
            <a:spLocks noRot="1" noChangeArrowheads="1" noTextEdit="1"/>
          </p:cNvSpPr>
          <p:nvPr>
            <p:ph type="sldImg"/>
          </p:nvPr>
        </p:nvSpPr>
        <p:spPr>
          <a:xfrm>
            <a:off x="382588" y="685800"/>
            <a:ext cx="6096000" cy="3429000"/>
          </a:xfrm>
          <a:ln/>
        </p:spPr>
      </p:sp>
      <p:sp>
        <p:nvSpPr>
          <p:cNvPr id="83971" name="Rectangle 3"/>
          <p:cNvSpPr>
            <a:spLocks noGrp="1" noChangeArrowheads="1"/>
          </p:cNvSpPr>
          <p:nvPr>
            <p:ph type="body" idx="1"/>
          </p:nvPr>
        </p:nvSpPr>
        <p:spPr>
          <a:xfrm>
            <a:off x="914400" y="4343400"/>
            <a:ext cx="5029200" cy="4114800"/>
          </a:xfrm>
        </p:spPr>
        <p:txBody>
          <a:bodyPr/>
          <a:lstStyle/>
          <a:p>
            <a:r>
              <a:rPr lang="en-US" altLang="en-US">
                <a:cs typeface="Times New Roman" panose="02020603050405020304" pitchFamily="18" charset="0"/>
              </a:rPr>
              <a:t>The era known historically as the Enlightenment marks the intellectual beginning of the modern world. Ideas originating in this era would gradually spread around the world creating challenges to existing traditions and ways of governing. Many governments today have Enlightenment principles as the basis of their constitutions and forms of government. In addition, the expansion of suffrage to women, blacks, and people of all classes is a legacy of the Enlightenment. Enlightenment ideas on equality also helped end the dominance of social elites such as the aristocracy and the church. Enlightenment thought also led many countries to establish systems of public schools and put an end to the idea that education was only a privilege for the upper classes.</a:t>
            </a:r>
          </a:p>
          <a:p>
            <a:endParaRPr lang="en-US" altLang="en-US"/>
          </a:p>
          <a:p>
            <a:r>
              <a:rPr lang="en-US" altLang="en-US"/>
              <a:t>Note to teacher: The image in this slide is Jean-Honoré Fragonard’s “Inspiration,” which shows a </a:t>
            </a:r>
            <a:r>
              <a:rPr lang="en-US" altLang="en-US" i="1"/>
              <a:t>philosophe</a:t>
            </a:r>
            <a:r>
              <a:rPr lang="en-US" altLang="en-US"/>
              <a:t> at his desk lost deep in thought. </a:t>
            </a:r>
          </a:p>
          <a:p>
            <a:endParaRPr lang="en-US" altLang="en-US"/>
          </a:p>
        </p:txBody>
      </p:sp>
    </p:spTree>
    <p:extLst>
      <p:ext uri="{BB962C8B-B14F-4D97-AF65-F5344CB8AC3E}">
        <p14:creationId xmlns:p14="http://schemas.microsoft.com/office/powerpoint/2010/main" val="29588941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FBB2A5-DE5D-4934-971E-A03F6C39C192}" type="slidenum">
              <a:rPr lang="en-US" altLang="en-US">
                <a:solidFill>
                  <a:srgbClr val="000000"/>
                </a:solidFill>
              </a:rPr>
              <a:pPr/>
              <a:t>11</a:t>
            </a:fld>
            <a:endParaRPr lang="en-US" altLang="en-US">
              <a:solidFill>
                <a:srgbClr val="000000"/>
              </a:solidFill>
            </a:endParaRPr>
          </a:p>
        </p:txBody>
      </p:sp>
      <p:sp>
        <p:nvSpPr>
          <p:cNvPr id="108546" name="Rectangle 2"/>
          <p:cNvSpPr>
            <a:spLocks noRot="1" noChangeArrowheads="1" noTextEdit="1"/>
          </p:cNvSpPr>
          <p:nvPr>
            <p:ph type="sldImg"/>
          </p:nvPr>
        </p:nvSpPr>
        <p:spPr>
          <a:xfrm>
            <a:off x="382588" y="685800"/>
            <a:ext cx="6096000" cy="3429000"/>
          </a:xfrm>
          <a:ln/>
        </p:spPr>
      </p:sp>
      <p:sp>
        <p:nvSpPr>
          <p:cNvPr id="108547" name="Rectangle 3"/>
          <p:cNvSpPr>
            <a:spLocks noGrp="1" noChangeArrowheads="1"/>
          </p:cNvSpPr>
          <p:nvPr>
            <p:ph type="body" idx="1"/>
          </p:nvPr>
        </p:nvSpPr>
        <p:spPr>
          <a:xfrm>
            <a:off x="914400" y="4343400"/>
            <a:ext cx="5029200" cy="4114800"/>
          </a:xfrm>
        </p:spPr>
        <p:txBody>
          <a:bodyPr/>
          <a:lstStyle/>
          <a:p>
            <a:r>
              <a:rPr lang="en-US" altLang="en-US">
                <a:cs typeface="Times New Roman" panose="02020603050405020304" pitchFamily="18" charset="0"/>
              </a:rPr>
              <a:t>Bullet #1  In his two </a:t>
            </a:r>
            <a:r>
              <a:rPr lang="en-US" altLang="en-US" i="1"/>
              <a:t>Treatises of Government,</a:t>
            </a:r>
            <a:r>
              <a:rPr lang="en-US" altLang="en-US">
                <a:cs typeface="Times New Roman" panose="02020603050405020304" pitchFamily="18" charset="0"/>
              </a:rPr>
              <a:t> Locke attacked the divine right of kings and authoritarian government. He promoted a constitutional monarchy that derived its power from the law and from the consent of the people. He also believed that a government’s primary responsibility was to protect individual property: he wrote, “</a:t>
            </a:r>
            <a:r>
              <a:rPr lang="en-US" altLang="en-US">
                <a:solidFill>
                  <a:srgbClr val="000000"/>
                </a:solidFill>
                <a:cs typeface="Times New Roman" panose="02020603050405020304" pitchFamily="18" charset="0"/>
              </a:rPr>
              <a:t>The great and chief end, therefore, of men uniting into commonwealths, and putting themselves under government, is the preservation of their property; to which in the state of Nature there are many things wanting.” </a:t>
            </a:r>
          </a:p>
          <a:p>
            <a:endParaRPr lang="en-US" altLang="en-US">
              <a:solidFill>
                <a:srgbClr val="000000"/>
              </a:solidFill>
              <a:cs typeface="Times New Roman" panose="02020603050405020304" pitchFamily="18" charset="0"/>
            </a:endParaRPr>
          </a:p>
          <a:p>
            <a:r>
              <a:rPr lang="en-US" altLang="en-US">
                <a:solidFill>
                  <a:srgbClr val="000000"/>
                </a:solidFill>
                <a:cs typeface="Times New Roman" panose="02020603050405020304" pitchFamily="18" charset="0"/>
              </a:rPr>
              <a:t>Bullet #2  Locke believed that in the state of nature, individuals had natural rights, which he referred to as “all the rights and privileges of the law of Nature.” Locke claimed that one such right was to defend one’s “property” (which he defined as “his life, liberty, and estate”) against the “injuries and attempts of other men.” Locke built on this assumption, suggesting that if any ruler or government violated these natural rights, the people would have the right to change the government—by force if necessary. </a:t>
            </a:r>
            <a:endParaRPr lang="en-US" altLang="en-US">
              <a:cs typeface="Times New Roman" panose="02020603050405020304" pitchFamily="18" charset="0"/>
            </a:endParaRPr>
          </a:p>
        </p:txBody>
      </p:sp>
    </p:spTree>
    <p:extLst>
      <p:ext uri="{BB962C8B-B14F-4D97-AF65-F5344CB8AC3E}">
        <p14:creationId xmlns:p14="http://schemas.microsoft.com/office/powerpoint/2010/main" val="14265982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35436F-F9B6-4608-B1CF-255C5224ADF0}" type="slidenum">
              <a:rPr lang="en-US" altLang="en-US">
                <a:solidFill>
                  <a:srgbClr val="000000"/>
                </a:solidFill>
              </a:rPr>
              <a:pPr/>
              <a:t>13</a:t>
            </a:fld>
            <a:endParaRPr lang="en-US" altLang="en-US">
              <a:solidFill>
                <a:srgbClr val="000000"/>
              </a:solidFill>
            </a:endParaRPr>
          </a:p>
        </p:txBody>
      </p:sp>
      <p:sp>
        <p:nvSpPr>
          <p:cNvPr id="113666" name="Rectangle 2"/>
          <p:cNvSpPr>
            <a:spLocks noRot="1" noChangeArrowheads="1" noTextEdit="1"/>
          </p:cNvSpPr>
          <p:nvPr>
            <p:ph type="sldImg"/>
          </p:nvPr>
        </p:nvSpPr>
        <p:spPr>
          <a:xfrm>
            <a:off x="382588" y="685800"/>
            <a:ext cx="6096000" cy="3429000"/>
          </a:xfrm>
          <a:ln/>
        </p:spPr>
      </p:sp>
      <p:sp>
        <p:nvSpPr>
          <p:cNvPr id="113667" name="Rectangle 3"/>
          <p:cNvSpPr>
            <a:spLocks noGrp="1" noChangeArrowheads="1"/>
          </p:cNvSpPr>
          <p:nvPr>
            <p:ph type="body" idx="1"/>
          </p:nvPr>
        </p:nvSpPr>
        <p:spPr>
          <a:xfrm>
            <a:off x="914400" y="4343400"/>
            <a:ext cx="5029200" cy="4114800"/>
          </a:xfrm>
        </p:spPr>
        <p:txBody>
          <a:bodyPr/>
          <a:lstStyle/>
          <a:p>
            <a:pPr>
              <a:buFont typeface="Wingdings" panose="05000000000000000000" pitchFamily="2" charset="2"/>
              <a:buNone/>
            </a:pPr>
            <a:r>
              <a:rPr lang="en-US" altLang="en-US"/>
              <a:t>The Baron de Montesquieu was a French nobleman whose primary contributions to the Enlightenment’s political thought came in his 1748 treatise </a:t>
            </a:r>
            <a:r>
              <a:rPr lang="en-US" altLang="en-US" i="1"/>
              <a:t>The Spirit of the Laws. </a:t>
            </a:r>
            <a:r>
              <a:rPr lang="en-US" altLang="en-US"/>
              <a:t>Years before writing the treatise, Montesquieu had visited several European countries, carefully observing the workings of each nation’s government. In </a:t>
            </a:r>
            <a:r>
              <a:rPr lang="en-US" altLang="en-US" i="1"/>
              <a:t>The Spirit of the Laws,</a:t>
            </a:r>
            <a:r>
              <a:rPr lang="en-US" altLang="en-US"/>
              <a:t> he laid out a comparative study of types of governments, then put forward his own theory of government.</a:t>
            </a:r>
          </a:p>
          <a:p>
            <a:pPr>
              <a:buFont typeface="Wingdings" panose="05000000000000000000" pitchFamily="2" charset="2"/>
              <a:buNone/>
            </a:pPr>
            <a:endParaRPr lang="en-US" altLang="en-US"/>
          </a:p>
        </p:txBody>
      </p:sp>
    </p:spTree>
    <p:extLst>
      <p:ext uri="{BB962C8B-B14F-4D97-AF65-F5344CB8AC3E}">
        <p14:creationId xmlns:p14="http://schemas.microsoft.com/office/powerpoint/2010/main" val="30581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6438CC-944E-49F4-AE14-76010277F7B5}" type="slidenum">
              <a:rPr lang="en-US" altLang="en-US">
                <a:solidFill>
                  <a:srgbClr val="000000"/>
                </a:solidFill>
              </a:rPr>
              <a:pPr/>
              <a:t>15</a:t>
            </a:fld>
            <a:endParaRPr lang="en-US" altLang="en-US">
              <a:solidFill>
                <a:srgbClr val="000000"/>
              </a:solidFill>
            </a:endParaRPr>
          </a:p>
        </p:txBody>
      </p:sp>
      <p:sp>
        <p:nvSpPr>
          <p:cNvPr id="117762" name="Rectangle 2"/>
          <p:cNvSpPr>
            <a:spLocks noRot="1" noChangeArrowheads="1" noTextEdit="1"/>
          </p:cNvSpPr>
          <p:nvPr>
            <p:ph type="sldImg"/>
          </p:nvPr>
        </p:nvSpPr>
        <p:spPr>
          <a:xfrm>
            <a:off x="382588" y="685800"/>
            <a:ext cx="6096000" cy="3429000"/>
          </a:xfrm>
          <a:ln/>
        </p:spPr>
      </p:sp>
      <p:sp>
        <p:nvSpPr>
          <p:cNvPr id="117763" name="Rectangle 3"/>
          <p:cNvSpPr>
            <a:spLocks noGrp="1" noChangeArrowheads="1"/>
          </p:cNvSpPr>
          <p:nvPr>
            <p:ph type="body" idx="1"/>
          </p:nvPr>
        </p:nvSpPr>
        <p:spPr>
          <a:xfrm>
            <a:off x="914400" y="4343400"/>
            <a:ext cx="5029200" cy="4114800"/>
          </a:xfrm>
        </p:spPr>
        <p:txBody>
          <a:bodyPr/>
          <a:lstStyle/>
          <a:p>
            <a:pPr>
              <a:buFont typeface="Wingdings" panose="05000000000000000000" pitchFamily="2" charset="2"/>
              <a:buNone/>
            </a:pPr>
            <a:r>
              <a:rPr lang="en-US" altLang="en-US"/>
              <a:t>Montesquieu identified three sorts of governmental power: legislative, executive “in respect to things dependent on the law of nations,” and executive “in regard to those things that depend on civil law” (i.e., the judiciary). Montesquieu believed that if one person or group of people held any two or all three of these powers, it would result in “tyrannical laws” executed in a “tyrannical manner.” His ideas here provided the basis for the doctrine known as “separation of powers,” which significantly influenced the framers of the U.S. Constitution and thus the shaping of the American government.</a:t>
            </a:r>
          </a:p>
          <a:p>
            <a:pPr>
              <a:buFont typeface="Wingdings" panose="05000000000000000000" pitchFamily="2" charset="2"/>
              <a:buNone/>
            </a:pPr>
            <a:endParaRPr lang="en-US" altLang="en-US"/>
          </a:p>
          <a:p>
            <a:pPr>
              <a:buFont typeface="Wingdings" panose="05000000000000000000" pitchFamily="2" charset="2"/>
              <a:buNone/>
            </a:pPr>
            <a:r>
              <a:rPr lang="en-US" altLang="en-US"/>
              <a:t>Montesquieu did not believe that democracy was the best form of government. Instead, he favored a constitutional monarchy based on the British model. He greatly admired Britain’s government because he felt that Parliament, the king, and the courts worked separately and efficiently since each could limit the power of the other. This idea of the different branches of government each preventing the others from obtaining too much power later led to the theory of “checks and balances,” which also influenced the framers of the U.S. Constitution.</a:t>
            </a:r>
          </a:p>
        </p:txBody>
      </p:sp>
    </p:spTree>
    <p:extLst>
      <p:ext uri="{BB962C8B-B14F-4D97-AF65-F5344CB8AC3E}">
        <p14:creationId xmlns:p14="http://schemas.microsoft.com/office/powerpoint/2010/main" val="20596137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6AEBEA-7501-4C74-93CC-9AB8923A511A}" type="slidenum">
              <a:rPr lang="en-US" altLang="en-US">
                <a:solidFill>
                  <a:srgbClr val="000000"/>
                </a:solidFill>
              </a:rPr>
              <a:pPr/>
              <a:t>18</a:t>
            </a:fld>
            <a:endParaRPr lang="en-US" altLang="en-US">
              <a:solidFill>
                <a:srgbClr val="000000"/>
              </a:solidFill>
            </a:endParaRPr>
          </a:p>
        </p:txBody>
      </p:sp>
      <p:sp>
        <p:nvSpPr>
          <p:cNvPr id="98306" name="Rectangle 2"/>
          <p:cNvSpPr>
            <a:spLocks noRot="1" noChangeArrowheads="1" noTextEdit="1"/>
          </p:cNvSpPr>
          <p:nvPr>
            <p:ph type="sldImg"/>
          </p:nvPr>
        </p:nvSpPr>
        <p:spPr>
          <a:xfrm>
            <a:off x="382588" y="685800"/>
            <a:ext cx="6096000" cy="3429000"/>
          </a:xfrm>
          <a:ln/>
        </p:spPr>
      </p:sp>
      <p:sp>
        <p:nvSpPr>
          <p:cNvPr id="98307" name="Rectangle 3"/>
          <p:cNvSpPr>
            <a:spLocks noGrp="1" noChangeArrowheads="1"/>
          </p:cNvSpPr>
          <p:nvPr>
            <p:ph type="body" idx="1"/>
          </p:nvPr>
        </p:nvSpPr>
        <p:spPr>
          <a:xfrm>
            <a:off x="914400" y="4343400"/>
            <a:ext cx="5029200" cy="4114800"/>
          </a:xfrm>
        </p:spPr>
        <p:txBody>
          <a:bodyPr/>
          <a:lstStyle/>
          <a:p>
            <a:r>
              <a:rPr lang="en-US" altLang="en-US"/>
              <a:t>Like Locke, Jean-Jacques Rousseau also used the concept of a “state of nature” to draw conclusions about society and government. </a:t>
            </a:r>
          </a:p>
          <a:p>
            <a:endParaRPr lang="en-US" altLang="en-US"/>
          </a:p>
          <a:p>
            <a:r>
              <a:rPr lang="en-US" altLang="en-US"/>
              <a:t>Rousseau is probably best known for his idea of the “social compact,” which he outlined in his book </a:t>
            </a:r>
            <a:r>
              <a:rPr lang="en-US" altLang="en-US" i="1"/>
              <a:t>The Social Contract.</a:t>
            </a:r>
            <a:r>
              <a:rPr lang="en-US" altLang="en-US"/>
              <a:t> Locke had viewed societies as having been created through mutual consent of all members. Rousseau went a step further, claiming that instead of mere consent, individuals forming a society entered into a “social compact” with one another. The social compact balanced benefits with obligations. Those who entered into it would receive mutual protection and defense, along with assistance in overcoming obstacles that they could not conquer individually. In return, the social compact obligated members of society to subordinate their “natural liberty” (i.e., the freedom enjoyed by individuals in the state of nature) to “the supreme direction of the general will.” </a:t>
            </a:r>
          </a:p>
        </p:txBody>
      </p:sp>
    </p:spTree>
    <p:extLst>
      <p:ext uri="{BB962C8B-B14F-4D97-AF65-F5344CB8AC3E}">
        <p14:creationId xmlns:p14="http://schemas.microsoft.com/office/powerpoint/2010/main" val="2384436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CA64F3-92B6-4814-BA3B-DB0F385C389F}" type="slidenum">
              <a:rPr lang="en-US" altLang="en-US">
                <a:solidFill>
                  <a:srgbClr val="000000"/>
                </a:solidFill>
              </a:rPr>
              <a:pPr/>
              <a:t>20</a:t>
            </a:fld>
            <a:endParaRPr lang="en-US" altLang="en-US">
              <a:solidFill>
                <a:srgbClr val="000000"/>
              </a:solidFill>
            </a:endParaRPr>
          </a:p>
        </p:txBody>
      </p:sp>
      <p:sp>
        <p:nvSpPr>
          <p:cNvPr id="123906" name="Rectangle 2"/>
          <p:cNvSpPr>
            <a:spLocks noRot="1" noChangeArrowheads="1" noTextEdit="1"/>
          </p:cNvSpPr>
          <p:nvPr>
            <p:ph type="sldImg"/>
          </p:nvPr>
        </p:nvSpPr>
        <p:spPr>
          <a:xfrm>
            <a:off x="382588" y="685800"/>
            <a:ext cx="6096000" cy="3429000"/>
          </a:xfrm>
          <a:ln/>
        </p:spPr>
      </p:sp>
      <p:sp>
        <p:nvSpPr>
          <p:cNvPr id="123907" name="Rectangle 3"/>
          <p:cNvSpPr>
            <a:spLocks noGrp="1" noChangeArrowheads="1"/>
          </p:cNvSpPr>
          <p:nvPr>
            <p:ph type="body" idx="1"/>
          </p:nvPr>
        </p:nvSpPr>
        <p:spPr>
          <a:xfrm>
            <a:off x="914400" y="4343400"/>
            <a:ext cx="5029200" cy="4114800"/>
          </a:xfrm>
        </p:spPr>
        <p:txBody>
          <a:bodyPr/>
          <a:lstStyle/>
          <a:p>
            <a:r>
              <a:rPr lang="en-US" altLang="en-US"/>
              <a:t>Fran</a:t>
            </a:r>
            <a:r>
              <a:rPr lang="en-US" altLang="en-US">
                <a:cs typeface="Times New Roman" panose="02020603050405020304" pitchFamily="18" charset="0"/>
              </a:rPr>
              <a:t>çois-Marie Arouet, known more famously as Voltaire, was the most renowned of the </a:t>
            </a:r>
            <a:r>
              <a:rPr lang="en-US" altLang="en-US" i="1">
                <a:cs typeface="Times New Roman" panose="02020603050405020304" pitchFamily="18" charset="0"/>
              </a:rPr>
              <a:t>philosophes</a:t>
            </a:r>
            <a:r>
              <a:rPr lang="en-US" altLang="en-US">
                <a:cs typeface="Times New Roman" panose="02020603050405020304" pitchFamily="18" charset="0"/>
              </a:rPr>
              <a:t>. A prolific writer, much of his work either satirized or attacked what he called the “relics” of the medieval social order—in particular, the church and the aristocracy. Despite—or perhaps because of—his controversial ideas, he was in high demand at </a:t>
            </a:r>
            <a:r>
              <a:rPr lang="en-US" altLang="en-US" i="1">
                <a:cs typeface="Times New Roman" panose="02020603050405020304" pitchFamily="18" charset="0"/>
              </a:rPr>
              <a:t>salons</a:t>
            </a:r>
            <a:r>
              <a:rPr lang="en-US" altLang="en-US">
                <a:cs typeface="Times New Roman" panose="02020603050405020304" pitchFamily="18" charset="0"/>
              </a:rPr>
              <a:t> not just in France but throughout Europe as well. He lived in the court of Frederick the Great for a time, and he was friends with Catherine the Great. </a:t>
            </a:r>
          </a:p>
          <a:p>
            <a:endParaRPr lang="en-US" altLang="en-US">
              <a:cs typeface="Times New Roman" panose="02020603050405020304" pitchFamily="18" charset="0"/>
            </a:endParaRPr>
          </a:p>
          <a:p>
            <a:r>
              <a:rPr lang="en-US" altLang="en-US">
                <a:cs typeface="Times New Roman" panose="02020603050405020304" pitchFamily="18" charset="0"/>
              </a:rPr>
              <a:t>Above all, Voltaire attacked intolerance in society, politics, and religion. A famous quote usually attributed to Voltaire states, </a:t>
            </a:r>
            <a:r>
              <a:rPr lang="en-US" altLang="en-US"/>
              <a:t>“I disapprove of what you say, but I will defend to the death your right to say it.” He felt that all governments were susceptible to tyranny, but he greatly admired the British model.</a:t>
            </a:r>
          </a:p>
        </p:txBody>
      </p:sp>
    </p:spTree>
    <p:extLst>
      <p:ext uri="{BB962C8B-B14F-4D97-AF65-F5344CB8AC3E}">
        <p14:creationId xmlns:p14="http://schemas.microsoft.com/office/powerpoint/2010/main" val="28427906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C7429D-9E22-46F9-A56F-E8AE046DAE3D}" type="slidenum">
              <a:rPr lang="en-US" altLang="en-US">
                <a:solidFill>
                  <a:srgbClr val="000000"/>
                </a:solidFill>
              </a:rPr>
              <a:pPr/>
              <a:t>22</a:t>
            </a:fld>
            <a:endParaRPr lang="en-US" altLang="en-US">
              <a:solidFill>
                <a:srgbClr val="000000"/>
              </a:solidFill>
            </a:endParaRPr>
          </a:p>
        </p:txBody>
      </p:sp>
      <p:sp>
        <p:nvSpPr>
          <p:cNvPr id="128002" name="Rectangle 2"/>
          <p:cNvSpPr>
            <a:spLocks noRot="1" noChangeArrowheads="1" noTextEdit="1"/>
          </p:cNvSpPr>
          <p:nvPr>
            <p:ph type="sldImg"/>
          </p:nvPr>
        </p:nvSpPr>
        <p:spPr>
          <a:xfrm>
            <a:off x="382588" y="685800"/>
            <a:ext cx="6096000" cy="3429000"/>
          </a:xfrm>
          <a:ln/>
        </p:spPr>
      </p:sp>
      <p:sp>
        <p:nvSpPr>
          <p:cNvPr id="128003" name="Rectangle 3"/>
          <p:cNvSpPr>
            <a:spLocks noGrp="1" noChangeArrowheads="1"/>
          </p:cNvSpPr>
          <p:nvPr>
            <p:ph type="body" idx="1"/>
          </p:nvPr>
        </p:nvSpPr>
        <p:spPr>
          <a:xfrm>
            <a:off x="914400" y="4343400"/>
            <a:ext cx="5029200" cy="4114800"/>
          </a:xfrm>
        </p:spPr>
        <p:txBody>
          <a:bodyPr/>
          <a:lstStyle/>
          <a:p>
            <a:r>
              <a:rPr lang="en-US" altLang="en-US">
                <a:cs typeface="Times New Roman" panose="02020603050405020304" pitchFamily="18" charset="0"/>
              </a:rPr>
              <a:t>One of the offshoots of Enlightenment philosophy was a changed view of the role of women in society. Enlightenment thinkers held reason supreme and valued education as the best way to develop a person. They also viewed education as crucial for moral development and for society to function as close to ideal as possible. Many thinkers, therefore, advocated education for women; however, they differed on the specific things they believed women should be taught, and most male thinkers did not extend their arguments to advocate full equality for women. Not surprisingly, some women disagreed with this position and wrote important works advocating equality for women.</a:t>
            </a:r>
            <a:endParaRPr lang="en-US" altLang="en-US"/>
          </a:p>
        </p:txBody>
      </p:sp>
    </p:spTree>
    <p:extLst>
      <p:ext uri="{BB962C8B-B14F-4D97-AF65-F5344CB8AC3E}">
        <p14:creationId xmlns:p14="http://schemas.microsoft.com/office/powerpoint/2010/main" val="1586981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4CFABA-9174-42FA-9635-17AEA5D4FDF8}" type="slidenum">
              <a:rPr lang="en-US" altLang="en-US">
                <a:solidFill>
                  <a:srgbClr val="000000"/>
                </a:solidFill>
              </a:rPr>
              <a:pPr/>
              <a:t>23</a:t>
            </a:fld>
            <a:endParaRPr lang="en-US" altLang="en-US">
              <a:solidFill>
                <a:srgbClr val="000000"/>
              </a:solidFill>
            </a:endParaRPr>
          </a:p>
        </p:txBody>
      </p:sp>
      <p:sp>
        <p:nvSpPr>
          <p:cNvPr id="130050" name="Rectangle 2"/>
          <p:cNvSpPr>
            <a:spLocks noRot="1" noChangeArrowheads="1" noTextEdit="1"/>
          </p:cNvSpPr>
          <p:nvPr>
            <p:ph type="sldImg"/>
          </p:nvPr>
        </p:nvSpPr>
        <p:spPr>
          <a:xfrm>
            <a:off x="382588" y="685800"/>
            <a:ext cx="6096000" cy="3429000"/>
          </a:xfrm>
          <a:ln/>
        </p:spPr>
      </p:sp>
      <p:sp>
        <p:nvSpPr>
          <p:cNvPr id="130051" name="Rectangle 3"/>
          <p:cNvSpPr>
            <a:spLocks noGrp="1" noChangeArrowheads="1"/>
          </p:cNvSpPr>
          <p:nvPr>
            <p:ph type="body" idx="1"/>
          </p:nvPr>
        </p:nvSpPr>
        <p:spPr>
          <a:xfrm>
            <a:off x="914400" y="4343400"/>
            <a:ext cx="5029200" cy="4114800"/>
          </a:xfrm>
        </p:spPr>
        <p:txBody>
          <a:bodyPr/>
          <a:lstStyle/>
          <a:p>
            <a:r>
              <a:rPr lang="en-US" altLang="en-US">
                <a:cs typeface="Times New Roman" panose="02020603050405020304" pitchFamily="18" charset="0"/>
              </a:rPr>
              <a:t>During the early days of the French Revolution, the National Assembly adopted the Declaration of the Rights of Man. The document drew equally upon Enlightenment ideas and current events at the time to make statements both about basic political rights and the particular abuses which many had suffered under the rule of Louis XVI. </a:t>
            </a:r>
          </a:p>
          <a:p>
            <a:endParaRPr lang="en-US" altLang="en-US">
              <a:cs typeface="Times New Roman" panose="02020603050405020304" pitchFamily="18" charset="0"/>
            </a:endParaRPr>
          </a:p>
          <a:p>
            <a:r>
              <a:rPr lang="en-US" altLang="en-US">
                <a:cs typeface="Times New Roman" panose="02020603050405020304" pitchFamily="18" charset="0"/>
              </a:rPr>
              <a:t>In 1792, Mary Wollstonecraft,</a:t>
            </a:r>
            <a:r>
              <a:rPr lang="en-US" altLang="en-US"/>
              <a:t> a teacher and writer from Great Britain, composed </a:t>
            </a:r>
            <a:r>
              <a:rPr lang="en-US" altLang="en-US" i="1"/>
              <a:t>A Vindication of the Rights of Women.</a:t>
            </a:r>
            <a:r>
              <a:rPr lang="en-US" altLang="en-US"/>
              <a:t> Wollstonecraft had been living in Paris during the French Revolution and knew many of its leaders. The publication of the </a:t>
            </a:r>
            <a:r>
              <a:rPr lang="en-US" altLang="en-US" i="1"/>
              <a:t>Declaration</a:t>
            </a:r>
            <a:r>
              <a:rPr lang="en-US" altLang="en-US"/>
              <a:t> prompted her to outline her philosophy on the inequalities that existed between the sexes. She was disheartened by the fact that in spite of their belief in equality, the leaders of the Revolution did not extend that equality to women. She saw this as hypocritical and hoped her work would convince French leaders (especially Talleyrand, to whom she dedicated the book) to recognize that women had the same natural rights and intellectual capacity as men.</a:t>
            </a:r>
            <a:endParaRPr lang="en-US" altLang="en-US">
              <a:cs typeface="Times New Roman" panose="02020603050405020304" pitchFamily="18" charset="0"/>
            </a:endParaRPr>
          </a:p>
          <a:p>
            <a:endParaRPr lang="en-US" altLang="en-US"/>
          </a:p>
        </p:txBody>
      </p:sp>
    </p:spTree>
    <p:extLst>
      <p:ext uri="{BB962C8B-B14F-4D97-AF65-F5344CB8AC3E}">
        <p14:creationId xmlns:p14="http://schemas.microsoft.com/office/powerpoint/2010/main" val="1459325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3AEB21-E944-4A9B-8BA5-E67B098EA27B}" type="slidenum">
              <a:rPr lang="en-US" altLang="en-US">
                <a:solidFill>
                  <a:srgbClr val="000000"/>
                </a:solidFill>
              </a:rPr>
              <a:pPr/>
              <a:t>25</a:t>
            </a:fld>
            <a:endParaRPr lang="en-US" altLang="en-US">
              <a:solidFill>
                <a:srgbClr val="000000"/>
              </a:solidFill>
            </a:endParaRPr>
          </a:p>
        </p:txBody>
      </p:sp>
      <p:sp>
        <p:nvSpPr>
          <p:cNvPr id="135170" name="Rectangle 2"/>
          <p:cNvSpPr>
            <a:spLocks noRot="1" noChangeArrowheads="1" noTextEdit="1"/>
          </p:cNvSpPr>
          <p:nvPr>
            <p:ph type="sldImg"/>
          </p:nvPr>
        </p:nvSpPr>
        <p:spPr>
          <a:xfrm>
            <a:off x="382588" y="685800"/>
            <a:ext cx="6096000" cy="3429000"/>
          </a:xfrm>
          <a:ln/>
        </p:spPr>
      </p:sp>
      <p:sp>
        <p:nvSpPr>
          <p:cNvPr id="135171" name="Rectangle 3"/>
          <p:cNvSpPr>
            <a:spLocks noGrp="1" noChangeArrowheads="1"/>
          </p:cNvSpPr>
          <p:nvPr>
            <p:ph type="body" idx="1"/>
          </p:nvPr>
        </p:nvSpPr>
        <p:spPr>
          <a:xfrm>
            <a:off x="914400" y="4343400"/>
            <a:ext cx="5029200" cy="4114800"/>
          </a:xfrm>
        </p:spPr>
        <p:txBody>
          <a:bodyPr/>
          <a:lstStyle/>
          <a:p>
            <a:r>
              <a:rPr lang="en-US" altLang="en-US">
                <a:cs typeface="Times New Roman" panose="02020603050405020304" pitchFamily="18" charset="0"/>
              </a:rPr>
              <a:t>Voltaire was also a deist, as were many other leading figures of the Enlightenment. Founded by Lord Edward Herbert in the early 1600s, the philosophy of deism took the technique of rational analysis and applied it to religion, coming up with conclusions that were not to the liking of many followers of Christianity. Deists firmly believed in God, but rejected organized religion. Rather than looking to the church or the supernatural for moral guidance, deists believed that morality could be achieved by following reason. Even though deism</a:t>
            </a:r>
            <a:r>
              <a:rPr lang="en-US" altLang="en-US" i="1">
                <a:cs typeface="Times New Roman" panose="02020603050405020304" pitchFamily="18" charset="0"/>
              </a:rPr>
              <a:t> </a:t>
            </a:r>
            <a:r>
              <a:rPr lang="en-US" altLang="en-US">
                <a:cs typeface="Times New Roman" panose="02020603050405020304" pitchFamily="18" charset="0"/>
              </a:rPr>
              <a:t>affirmed the existence of God, it discarded virtually all Church traditions and practices as irrational and unnecessary, a fact which led many to criticize deists</a:t>
            </a:r>
            <a:r>
              <a:rPr lang="en-US" altLang="en-US" i="1">
                <a:cs typeface="Times New Roman" panose="02020603050405020304" pitchFamily="18" charset="0"/>
              </a:rPr>
              <a:t> </a:t>
            </a:r>
            <a:r>
              <a:rPr lang="en-US" altLang="en-US">
                <a:cs typeface="Times New Roman" panose="02020603050405020304" pitchFamily="18" charset="0"/>
              </a:rPr>
              <a:t>as anti-Christian, or even to portray them as atheists.</a:t>
            </a:r>
          </a:p>
          <a:p>
            <a:endParaRPr lang="en-US" altLang="en-US">
              <a:cs typeface="Times New Roman" panose="02020603050405020304" pitchFamily="18" charset="0"/>
            </a:endParaRPr>
          </a:p>
        </p:txBody>
      </p:sp>
    </p:spTree>
    <p:extLst>
      <p:ext uri="{BB962C8B-B14F-4D97-AF65-F5344CB8AC3E}">
        <p14:creationId xmlns:p14="http://schemas.microsoft.com/office/powerpoint/2010/main" val="23349028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40D9FA-17AA-4EC1-9409-69BC093A06F4}" type="slidenum">
              <a:rPr lang="en-US" altLang="en-US">
                <a:solidFill>
                  <a:srgbClr val="000000"/>
                </a:solidFill>
              </a:rPr>
              <a:pPr/>
              <a:t>26</a:t>
            </a:fld>
            <a:endParaRPr lang="en-US" altLang="en-US">
              <a:solidFill>
                <a:srgbClr val="000000"/>
              </a:solidFill>
            </a:endParaRPr>
          </a:p>
        </p:txBody>
      </p:sp>
      <p:sp>
        <p:nvSpPr>
          <p:cNvPr id="137218" name="Rectangle 2"/>
          <p:cNvSpPr>
            <a:spLocks noRot="1" noChangeArrowheads="1" noTextEdit="1"/>
          </p:cNvSpPr>
          <p:nvPr>
            <p:ph type="sldImg"/>
          </p:nvPr>
        </p:nvSpPr>
        <p:spPr>
          <a:xfrm>
            <a:off x="382588" y="685800"/>
            <a:ext cx="6096000" cy="3429000"/>
          </a:xfrm>
          <a:ln/>
        </p:spPr>
      </p:sp>
      <p:sp>
        <p:nvSpPr>
          <p:cNvPr id="137219" name="Rectangle 3"/>
          <p:cNvSpPr>
            <a:spLocks noGrp="1" noChangeArrowheads="1"/>
          </p:cNvSpPr>
          <p:nvPr>
            <p:ph type="body" idx="1"/>
          </p:nvPr>
        </p:nvSpPr>
        <p:spPr>
          <a:xfrm>
            <a:off x="914400" y="4343400"/>
            <a:ext cx="5029200" cy="4114800"/>
          </a:xfrm>
        </p:spPr>
        <p:txBody>
          <a:bodyPr/>
          <a:lstStyle/>
          <a:p>
            <a:r>
              <a:rPr lang="en-US" altLang="en-US">
                <a:cs typeface="Times New Roman" panose="02020603050405020304" pitchFamily="18" charset="0"/>
              </a:rPr>
              <a:t>Enlightenment philosophy emphasized experience and reason, while the Church asked worshipers to accept its principles on faith, so a conflict here was inevitable. Deists viewed God as the “great watchmaker” whose creation—the universe—operated as smoothly as a fine Swiss watch. The task, as Enlightenment thinkers envisioned it, was to try to discover the principles that governed the functioning of this “watch.” </a:t>
            </a:r>
            <a:r>
              <a:rPr lang="en-US" altLang="en-US" i="1">
                <a:cs typeface="Times New Roman" panose="02020603050405020304" pitchFamily="18" charset="0"/>
              </a:rPr>
              <a:t>Deism </a:t>
            </a:r>
            <a:r>
              <a:rPr lang="en-US" altLang="en-US">
                <a:cs typeface="Times New Roman" panose="02020603050405020304" pitchFamily="18" charset="0"/>
              </a:rPr>
              <a:t>thus centered around a belief in a God who operated according to reason and whose existence could be seen in the natural order and logic of all that He had created. </a:t>
            </a:r>
          </a:p>
          <a:p>
            <a:endParaRPr lang="en-US" altLang="en-US">
              <a:cs typeface="Times New Roman" panose="02020603050405020304" pitchFamily="18" charset="0"/>
            </a:endParaRPr>
          </a:p>
          <a:p>
            <a:r>
              <a:rPr lang="en-US" altLang="en-US">
                <a:cs typeface="Times New Roman" panose="02020603050405020304" pitchFamily="18" charset="0"/>
              </a:rPr>
              <a:t>Thomas Paine, famous primarily for writing the classic pamphlet </a:t>
            </a:r>
            <a:r>
              <a:rPr lang="en-US" altLang="en-US" i="1">
                <a:cs typeface="Times New Roman" panose="02020603050405020304" pitchFamily="18" charset="0"/>
              </a:rPr>
              <a:t>Common Sense,</a:t>
            </a:r>
            <a:r>
              <a:rPr lang="en-US" altLang="en-US">
                <a:cs typeface="Times New Roman" panose="02020603050405020304" pitchFamily="18" charset="0"/>
              </a:rPr>
              <a:t> was also a key theorist of deism. In his essay “Of the Religion of Deism Compared with the Christian Religion,” Paine asserted that “there is a happiness in Deism, when rightly understood, that is not to be found in any other system of religion” because deism did not force its followers to “stifle reason” in order to accept its tenets. </a:t>
            </a:r>
            <a:endParaRPr lang="en-US" altLang="en-US"/>
          </a:p>
        </p:txBody>
      </p:sp>
    </p:spTree>
    <p:extLst>
      <p:ext uri="{BB962C8B-B14F-4D97-AF65-F5344CB8AC3E}">
        <p14:creationId xmlns:p14="http://schemas.microsoft.com/office/powerpoint/2010/main" val="719043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417E1E-BDB5-4249-BD26-14D3D18DF41E}" type="slidenum">
              <a:rPr lang="en-US" altLang="en-US">
                <a:solidFill>
                  <a:srgbClr val="000000"/>
                </a:solidFill>
              </a:rPr>
              <a:pPr/>
              <a:t>2</a:t>
            </a:fld>
            <a:endParaRPr lang="en-US" altLang="en-US">
              <a:solidFill>
                <a:srgbClr val="000000"/>
              </a:solidFill>
            </a:endParaRPr>
          </a:p>
        </p:txBody>
      </p:sp>
      <p:sp>
        <p:nvSpPr>
          <p:cNvPr id="86018" name="Rectangle 2"/>
          <p:cNvSpPr>
            <a:spLocks noRot="1" noChangeArrowheads="1" noTextEdit="1"/>
          </p:cNvSpPr>
          <p:nvPr>
            <p:ph type="sldImg"/>
          </p:nvPr>
        </p:nvSpPr>
        <p:spPr>
          <a:xfrm>
            <a:off x="382588" y="685800"/>
            <a:ext cx="6096000" cy="3429000"/>
          </a:xfrm>
          <a:ln/>
        </p:spPr>
      </p:sp>
      <p:sp>
        <p:nvSpPr>
          <p:cNvPr id="86019" name="Rectangle 3"/>
          <p:cNvSpPr>
            <a:spLocks noGrp="1" noChangeArrowheads="1"/>
          </p:cNvSpPr>
          <p:nvPr>
            <p:ph type="body" idx="1"/>
          </p:nvPr>
        </p:nvSpPr>
        <p:spPr>
          <a:xfrm>
            <a:off x="914400" y="4343400"/>
            <a:ext cx="5029200" cy="4114800"/>
          </a:xfrm>
        </p:spPr>
        <p:txBody>
          <a:bodyPr/>
          <a:lstStyle/>
          <a:p>
            <a:r>
              <a:rPr lang="en-US" altLang="en-US">
                <a:cs typeface="Times New Roman" panose="02020603050405020304" pitchFamily="18" charset="0"/>
              </a:rPr>
              <a:t>When historians discuss the “Enlightenment,” they are usually referring to 18</a:t>
            </a:r>
            <a:r>
              <a:rPr lang="en-US" altLang="en-US" baseline="30000">
                <a:cs typeface="Times New Roman" panose="02020603050405020304" pitchFamily="18" charset="0"/>
              </a:rPr>
              <a:t>th</a:t>
            </a:r>
            <a:r>
              <a:rPr lang="en-US" altLang="en-US">
                <a:cs typeface="Times New Roman" panose="02020603050405020304" pitchFamily="18" charset="0"/>
              </a:rPr>
              <a:t>-century Europe (France and England in particular), although other parts of the world (including the U.S.) are often included as well. The Enlightenment was a period of intellectual ferment that gave rise to a range of new theories about society, government, philosophy, economics, and religion. The period produced more than just abstract theorizing, however: it offered a whole new way of conceptualizing the world and one’s place in it. In many ways, this change in perception marked the beginning of the modern era, as institutions and traditions of the past began to shift—and even crumble—in the face of new ideas and approaches.</a:t>
            </a:r>
          </a:p>
          <a:p>
            <a:endParaRPr lang="en-US" altLang="en-US">
              <a:cs typeface="Times New Roman" panose="02020603050405020304" pitchFamily="18" charset="0"/>
            </a:endParaRPr>
          </a:p>
          <a:p>
            <a:r>
              <a:rPr lang="en-US" altLang="en-US">
                <a:cs typeface="Times New Roman" panose="02020603050405020304" pitchFamily="18" charset="0"/>
              </a:rPr>
              <a:t>Note to teacher: The painting in this slide is </a:t>
            </a:r>
            <a:r>
              <a:rPr lang="en-US" altLang="en-US" i="1">
                <a:cs typeface="Times New Roman" panose="02020603050405020304" pitchFamily="18" charset="0"/>
              </a:rPr>
              <a:t>Une soirée chez Madame Geoffrin. </a:t>
            </a:r>
            <a:r>
              <a:rPr lang="en-US" altLang="en-US">
                <a:cs typeface="Times New Roman" panose="02020603050405020304" pitchFamily="18" charset="0"/>
              </a:rPr>
              <a:t>Created in 1755, it shows a French </a:t>
            </a:r>
            <a:r>
              <a:rPr lang="en-US" altLang="en-US" i="1">
                <a:cs typeface="Times New Roman" panose="02020603050405020304" pitchFamily="18" charset="0"/>
              </a:rPr>
              <a:t>salon.</a:t>
            </a:r>
            <a:r>
              <a:rPr lang="en-US" altLang="en-US">
                <a:cs typeface="Times New Roman" panose="02020603050405020304" pitchFamily="18" charset="0"/>
              </a:rPr>
              <a:t> Among the notable </a:t>
            </a:r>
            <a:r>
              <a:rPr lang="en-US" altLang="en-US" i="1">
                <a:cs typeface="Times New Roman" panose="02020603050405020304" pitchFamily="18" charset="0"/>
              </a:rPr>
              <a:t>philosophes</a:t>
            </a:r>
            <a:r>
              <a:rPr lang="en-US" altLang="en-US">
                <a:cs typeface="Times New Roman" panose="02020603050405020304" pitchFamily="18" charset="0"/>
              </a:rPr>
              <a:t> depicted in the painting are Diderot, d’Alembert, Turgot, and Condillac. A bust of Voltaire appears in the background.</a:t>
            </a:r>
            <a:endParaRPr lang="en-US" altLang="en-US"/>
          </a:p>
        </p:txBody>
      </p:sp>
    </p:spTree>
    <p:extLst>
      <p:ext uri="{BB962C8B-B14F-4D97-AF65-F5344CB8AC3E}">
        <p14:creationId xmlns:p14="http://schemas.microsoft.com/office/powerpoint/2010/main" val="3263940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A1BF6D-64F1-4F8A-971F-F526B6185CCE}" type="slidenum">
              <a:rPr lang="en-US" altLang="en-US">
                <a:solidFill>
                  <a:srgbClr val="000000"/>
                </a:solidFill>
              </a:rPr>
              <a:pPr/>
              <a:t>3</a:t>
            </a:fld>
            <a:endParaRPr lang="en-US" altLang="en-US">
              <a:solidFill>
                <a:srgbClr val="000000"/>
              </a:solidFill>
            </a:endParaRPr>
          </a:p>
        </p:txBody>
      </p:sp>
      <p:sp>
        <p:nvSpPr>
          <p:cNvPr id="88066" name="Rectangle 2"/>
          <p:cNvSpPr>
            <a:spLocks noRot="1" noChangeArrowheads="1" noTextEdit="1"/>
          </p:cNvSpPr>
          <p:nvPr>
            <p:ph type="sldImg"/>
          </p:nvPr>
        </p:nvSpPr>
        <p:spPr>
          <a:xfrm>
            <a:off x="382588" y="685800"/>
            <a:ext cx="6096000" cy="3429000"/>
          </a:xfrm>
          <a:ln/>
        </p:spPr>
      </p:sp>
      <p:sp>
        <p:nvSpPr>
          <p:cNvPr id="88067" name="Rectangle 3"/>
          <p:cNvSpPr>
            <a:spLocks noGrp="1" noChangeArrowheads="1"/>
          </p:cNvSpPr>
          <p:nvPr>
            <p:ph type="body" idx="1"/>
          </p:nvPr>
        </p:nvSpPr>
        <p:spPr>
          <a:xfrm>
            <a:off x="914400" y="4343400"/>
            <a:ext cx="5029200" cy="4114800"/>
          </a:xfrm>
        </p:spPr>
        <p:txBody>
          <a:bodyPr/>
          <a:lstStyle/>
          <a:p>
            <a:pPr>
              <a:buFont typeface="Wingdings" panose="05000000000000000000" pitchFamily="2" charset="2"/>
              <a:buNone/>
            </a:pPr>
            <a:r>
              <a:rPr lang="en-US" altLang="en-US"/>
              <a:t>The most important factor in the development of the Enlightenment was the Scientific Revolution of the 16</a:t>
            </a:r>
            <a:r>
              <a:rPr lang="en-US" altLang="en-US" baseline="30000"/>
              <a:t>th</a:t>
            </a:r>
            <a:r>
              <a:rPr lang="en-US" altLang="en-US"/>
              <a:t> and 17</a:t>
            </a:r>
            <a:r>
              <a:rPr lang="en-US" altLang="en-US" baseline="30000"/>
              <a:t>th</a:t>
            </a:r>
            <a:r>
              <a:rPr lang="en-US" altLang="en-US"/>
              <a:t> centuries. </a:t>
            </a:r>
          </a:p>
        </p:txBody>
      </p:sp>
    </p:spTree>
    <p:extLst>
      <p:ext uri="{BB962C8B-B14F-4D97-AF65-F5344CB8AC3E}">
        <p14:creationId xmlns:p14="http://schemas.microsoft.com/office/powerpoint/2010/main" val="2781659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574728-EFF8-4291-AED6-A9E91F7A0B82}" type="slidenum">
              <a:rPr lang="en-US" altLang="en-US">
                <a:solidFill>
                  <a:srgbClr val="000000"/>
                </a:solidFill>
              </a:rPr>
              <a:pPr/>
              <a:t>4</a:t>
            </a:fld>
            <a:endParaRPr lang="en-US" altLang="en-US">
              <a:solidFill>
                <a:srgbClr val="000000"/>
              </a:solidFill>
            </a:endParaRPr>
          </a:p>
        </p:txBody>
      </p:sp>
      <p:sp>
        <p:nvSpPr>
          <p:cNvPr id="90114" name="Rectangle 2"/>
          <p:cNvSpPr>
            <a:spLocks noRot="1" noChangeArrowheads="1" noTextEdit="1"/>
          </p:cNvSpPr>
          <p:nvPr>
            <p:ph type="sldImg"/>
          </p:nvPr>
        </p:nvSpPr>
        <p:spPr>
          <a:xfrm>
            <a:off x="382588" y="685800"/>
            <a:ext cx="6096000" cy="3429000"/>
          </a:xfrm>
          <a:ln/>
        </p:spPr>
      </p:sp>
      <p:sp>
        <p:nvSpPr>
          <p:cNvPr id="90115" name="Rectangle 3"/>
          <p:cNvSpPr>
            <a:spLocks noGrp="1" noChangeArrowheads="1"/>
          </p:cNvSpPr>
          <p:nvPr>
            <p:ph type="body" idx="1"/>
          </p:nvPr>
        </p:nvSpPr>
        <p:spPr>
          <a:xfrm>
            <a:off x="914400" y="4343400"/>
            <a:ext cx="5029200" cy="4114800"/>
          </a:xfrm>
        </p:spPr>
        <p:txBody>
          <a:bodyPr/>
          <a:lstStyle/>
          <a:p>
            <a:r>
              <a:rPr lang="en-US" altLang="en-US"/>
              <a:t>The Enlightenment era was characterized by secularism, challenges to authority, and the glorification of reason. </a:t>
            </a:r>
          </a:p>
          <a:p>
            <a:endParaRPr lang="en-US" altLang="en-US"/>
          </a:p>
          <a:p>
            <a:r>
              <a:rPr lang="en-US" altLang="en-US"/>
              <a:t>Bullet #1  Many Enlightenment thinkers felt that although the great minds of the medieval and Renaissance eras had achieved much, they also had been overly constrained by religion, tradition, and superstition. To truly achieve independent thought, one had to throw off all limits and rely solely on reason.</a:t>
            </a:r>
          </a:p>
          <a:p>
            <a:endParaRPr lang="en-US" altLang="en-US"/>
          </a:p>
          <a:p>
            <a:r>
              <a:rPr lang="en-US" altLang="en-US"/>
              <a:t>Bullet #2  Like the pioneers of the Scientific Revolution, Enlightenment thinkers also strove to make conclusions based on observation, logic, and reason, rather than on faith. </a:t>
            </a:r>
          </a:p>
          <a:p>
            <a:endParaRPr lang="en-US" altLang="en-US"/>
          </a:p>
          <a:p>
            <a:r>
              <a:rPr lang="en-US" altLang="en-US"/>
              <a:t>Bullet #3  Enlightenment thinkers revived the spirit of the Renaissance quest for knowledge, choosing to focus on  human nature and the workings of society rather than on spiritual matters and religious tenets. This secular approach led to the development of the social sciences.</a:t>
            </a:r>
          </a:p>
        </p:txBody>
      </p:sp>
    </p:spTree>
    <p:extLst>
      <p:ext uri="{BB962C8B-B14F-4D97-AF65-F5344CB8AC3E}">
        <p14:creationId xmlns:p14="http://schemas.microsoft.com/office/powerpoint/2010/main" val="4043024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8FA558-DE1E-4F00-B995-CADD7FB1EB28}" type="slidenum">
              <a:rPr lang="en-US" altLang="en-US">
                <a:solidFill>
                  <a:srgbClr val="000000"/>
                </a:solidFill>
              </a:rPr>
              <a:pPr/>
              <a:t>5</a:t>
            </a:fld>
            <a:endParaRPr lang="en-US" altLang="en-US">
              <a:solidFill>
                <a:srgbClr val="000000"/>
              </a:solidFill>
            </a:endParaRPr>
          </a:p>
        </p:txBody>
      </p:sp>
      <p:sp>
        <p:nvSpPr>
          <p:cNvPr id="92162" name="Rectangle 2"/>
          <p:cNvSpPr>
            <a:spLocks noRot="1" noChangeArrowheads="1" noTextEdit="1"/>
          </p:cNvSpPr>
          <p:nvPr>
            <p:ph type="sldImg"/>
          </p:nvPr>
        </p:nvSpPr>
        <p:spPr>
          <a:xfrm>
            <a:off x="382588" y="685800"/>
            <a:ext cx="6096000" cy="3429000"/>
          </a:xfrm>
          <a:ln/>
        </p:spPr>
      </p:sp>
      <p:sp>
        <p:nvSpPr>
          <p:cNvPr id="92163" name="Rectangle 3"/>
          <p:cNvSpPr>
            <a:spLocks noGrp="1" noChangeArrowheads="1"/>
          </p:cNvSpPr>
          <p:nvPr>
            <p:ph type="body" idx="1"/>
          </p:nvPr>
        </p:nvSpPr>
        <p:spPr>
          <a:xfrm>
            <a:off x="914400" y="4343400"/>
            <a:ext cx="5029200" cy="4114800"/>
          </a:xfrm>
        </p:spPr>
        <p:txBody>
          <a:bodyPr/>
          <a:lstStyle/>
          <a:p>
            <a:r>
              <a:rPr lang="en-US" altLang="en-US"/>
              <a:t>Madame de Pompadour, mistress of King Louis XV of France, was a devotee of art and philosophy. Around the middle of the 18</a:t>
            </a:r>
            <a:r>
              <a:rPr lang="en-US" altLang="en-US" baseline="30000"/>
              <a:t>th</a:t>
            </a:r>
            <a:r>
              <a:rPr lang="en-US" altLang="en-US"/>
              <a:t> century, s</a:t>
            </a:r>
            <a:r>
              <a:rPr lang="en-US" altLang="en-US">
                <a:cs typeface="Times New Roman" panose="02020603050405020304" pitchFamily="18" charset="0"/>
              </a:rPr>
              <a:t>he began holding what became known as the </a:t>
            </a:r>
            <a:r>
              <a:rPr lang="en-US" altLang="en-US" i="1">
                <a:cs typeface="Times New Roman" panose="02020603050405020304" pitchFamily="18" charset="0"/>
              </a:rPr>
              <a:t>salon.</a:t>
            </a:r>
            <a:r>
              <a:rPr lang="en-US" altLang="en-US">
                <a:cs typeface="Times New Roman" panose="02020603050405020304" pitchFamily="18" charset="0"/>
              </a:rPr>
              <a:t> </a:t>
            </a:r>
            <a:r>
              <a:rPr lang="en-US" altLang="en-US" i="1">
                <a:cs typeface="Times New Roman" panose="02020603050405020304" pitchFamily="18" charset="0"/>
              </a:rPr>
              <a:t>Salons</a:t>
            </a:r>
            <a:r>
              <a:rPr lang="en-US" altLang="en-US">
                <a:cs typeface="Times New Roman" panose="02020603050405020304" pitchFamily="18" charset="0"/>
              </a:rPr>
              <a:t> were a sort of high class cocktail party for socialites, aristocrats, and intellectuals, where people demonstrated their knowledge of new theories and tried to outwit each other. </a:t>
            </a:r>
            <a:r>
              <a:rPr lang="en-US" altLang="en-US"/>
              <a:t>Madame de Pompadour held the most famous and best attended </a:t>
            </a:r>
            <a:r>
              <a:rPr lang="en-US" altLang="en-US" i="1"/>
              <a:t>salons</a:t>
            </a:r>
            <a:r>
              <a:rPr lang="en-US" altLang="en-US"/>
              <a:t> in Paris. </a:t>
            </a:r>
          </a:p>
          <a:p>
            <a:endParaRPr lang="en-US" altLang="en-US"/>
          </a:p>
          <a:p>
            <a:r>
              <a:rPr lang="en-US" altLang="en-US"/>
              <a:t>Enlightenment thinkers in France who went to </a:t>
            </a:r>
            <a:r>
              <a:rPr lang="en-US" altLang="en-US" i="1"/>
              <a:t>salons</a:t>
            </a:r>
            <a:r>
              <a:rPr lang="en-US" altLang="en-US"/>
              <a:t> were known as </a:t>
            </a:r>
            <a:r>
              <a:rPr lang="en-US" altLang="en-US" i="1"/>
              <a:t>philosophes.</a:t>
            </a:r>
            <a:r>
              <a:rPr lang="en-US" altLang="en-US"/>
              <a:t> For a </a:t>
            </a:r>
            <a:r>
              <a:rPr lang="en-US" altLang="en-US" i="1"/>
              <a:t>salon</a:t>
            </a:r>
            <a:r>
              <a:rPr lang="en-US" altLang="en-US"/>
              <a:t> to be truly successful, it had to have a </a:t>
            </a:r>
            <a:r>
              <a:rPr lang="en-US" altLang="en-US" i="1"/>
              <a:t>philosophe </a:t>
            </a:r>
            <a:r>
              <a:rPr lang="en-US" altLang="en-US"/>
              <a:t>in attendance as a sort of showpiece.</a:t>
            </a:r>
          </a:p>
          <a:p>
            <a:pPr>
              <a:buFont typeface="Wingdings" panose="05000000000000000000" pitchFamily="2" charset="2"/>
              <a:buNone/>
            </a:pPr>
            <a:endParaRPr lang="en-US" altLang="en-US"/>
          </a:p>
          <a:p>
            <a:pPr>
              <a:buFont typeface="Wingdings" panose="05000000000000000000" pitchFamily="2" charset="2"/>
              <a:buNone/>
            </a:pPr>
            <a:endParaRPr lang="en-US" altLang="en-US">
              <a:cs typeface="Times New Roman" panose="02020603050405020304" pitchFamily="18" charset="0"/>
            </a:endParaRPr>
          </a:p>
          <a:p>
            <a:endParaRPr lang="en-US" altLang="en-US"/>
          </a:p>
        </p:txBody>
      </p:sp>
    </p:spTree>
    <p:extLst>
      <p:ext uri="{BB962C8B-B14F-4D97-AF65-F5344CB8AC3E}">
        <p14:creationId xmlns:p14="http://schemas.microsoft.com/office/powerpoint/2010/main" val="3769502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C8E22C-5511-41EE-8D4F-4018A8B93E8E}" type="slidenum">
              <a:rPr lang="en-US" altLang="en-US">
                <a:solidFill>
                  <a:srgbClr val="000000"/>
                </a:solidFill>
              </a:rPr>
              <a:pPr/>
              <a:t>6</a:t>
            </a:fld>
            <a:endParaRPr lang="en-US" altLang="en-US">
              <a:solidFill>
                <a:srgbClr val="000000"/>
              </a:solidFill>
            </a:endParaRPr>
          </a:p>
        </p:txBody>
      </p:sp>
      <p:sp>
        <p:nvSpPr>
          <p:cNvPr id="94210" name="Rectangle 2"/>
          <p:cNvSpPr>
            <a:spLocks noRot="1" noChangeArrowheads="1" noTextEdit="1"/>
          </p:cNvSpPr>
          <p:nvPr>
            <p:ph type="sldImg"/>
          </p:nvPr>
        </p:nvSpPr>
        <p:spPr>
          <a:xfrm>
            <a:off x="382588" y="685800"/>
            <a:ext cx="6096000" cy="3429000"/>
          </a:xfrm>
          <a:ln/>
        </p:spPr>
      </p:sp>
      <p:sp>
        <p:nvSpPr>
          <p:cNvPr id="94211" name="Rectangle 3"/>
          <p:cNvSpPr>
            <a:spLocks noGrp="1" noChangeArrowheads="1"/>
          </p:cNvSpPr>
          <p:nvPr>
            <p:ph type="body" idx="1"/>
          </p:nvPr>
        </p:nvSpPr>
        <p:spPr>
          <a:xfrm>
            <a:off x="914400" y="4343400"/>
            <a:ext cx="5029200" cy="4114800"/>
          </a:xfrm>
        </p:spPr>
        <p:txBody>
          <a:bodyPr/>
          <a:lstStyle/>
          <a:p>
            <a:r>
              <a:rPr lang="en-US" altLang="en-US">
                <a:cs typeface="Times New Roman" panose="02020603050405020304" pitchFamily="18" charset="0"/>
              </a:rPr>
              <a:t>Perhaps the most notable achievement of the </a:t>
            </a:r>
            <a:r>
              <a:rPr lang="en-US" altLang="en-US" i="1">
                <a:cs typeface="Times New Roman" panose="02020603050405020304" pitchFamily="18" charset="0"/>
              </a:rPr>
              <a:t>philosophes</a:t>
            </a:r>
            <a:r>
              <a:rPr lang="en-US" altLang="en-US">
                <a:cs typeface="Times New Roman" panose="02020603050405020304" pitchFamily="18" charset="0"/>
              </a:rPr>
              <a:t> as a group was the 17-volume </a:t>
            </a:r>
            <a:r>
              <a:rPr lang="en-US" altLang="en-US" i="1"/>
              <a:t>Encyclop</a:t>
            </a:r>
            <a:r>
              <a:rPr lang="en-US" altLang="en-US" i="1">
                <a:cs typeface="Times New Roman" panose="02020603050405020304" pitchFamily="18" charset="0"/>
              </a:rPr>
              <a:t>é</a:t>
            </a:r>
            <a:r>
              <a:rPr lang="en-US" altLang="en-US" i="1"/>
              <a:t>die, </a:t>
            </a:r>
            <a:r>
              <a:rPr lang="en-US" altLang="en-US"/>
              <a:t>known in English as</a:t>
            </a:r>
            <a:r>
              <a:rPr lang="en-US" altLang="en-US" i="1"/>
              <a:t> Encyclopedia: The Rational Dictionary of the Sciences, the Arts, and the Crafts.</a:t>
            </a:r>
            <a:r>
              <a:rPr lang="en-US" altLang="en-US" b="1" i="1"/>
              <a:t> </a:t>
            </a:r>
            <a:r>
              <a:rPr lang="en-US" altLang="en-US"/>
              <a:t>In 1745, French publisher Andr</a:t>
            </a:r>
            <a:r>
              <a:rPr lang="en-US" altLang="en-US">
                <a:cs typeface="Times New Roman" panose="02020603050405020304" pitchFamily="18" charset="0"/>
              </a:rPr>
              <a:t>é le Breton asked writer Denis Diderot to help him translate the seminal English </a:t>
            </a:r>
            <a:r>
              <a:rPr lang="en-US" altLang="en-US" i="1">
                <a:cs typeface="Times New Roman" panose="02020603050405020304" pitchFamily="18" charset="0"/>
              </a:rPr>
              <a:t>Cyclopedia</a:t>
            </a:r>
            <a:r>
              <a:rPr lang="en-US" altLang="en-US">
                <a:cs typeface="Times New Roman" panose="02020603050405020304" pitchFamily="18" charset="0"/>
              </a:rPr>
              <a:t> into French. Diderot served as co-editor of the project along with mathematician Jean Le Rond d’Alembert. </a:t>
            </a:r>
          </a:p>
          <a:p>
            <a:endParaRPr lang="en-US" altLang="en-US">
              <a:cs typeface="Times New Roman" panose="02020603050405020304" pitchFamily="18" charset="0"/>
            </a:endParaRPr>
          </a:p>
        </p:txBody>
      </p:sp>
    </p:spTree>
    <p:extLst>
      <p:ext uri="{BB962C8B-B14F-4D97-AF65-F5344CB8AC3E}">
        <p14:creationId xmlns:p14="http://schemas.microsoft.com/office/powerpoint/2010/main" val="2700104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C1B5DA-AE8B-4FAB-B113-0209D3E77578}" type="slidenum">
              <a:rPr lang="en-US" altLang="en-US">
                <a:solidFill>
                  <a:srgbClr val="000000"/>
                </a:solidFill>
              </a:rPr>
              <a:pPr/>
              <a:t>7</a:t>
            </a:fld>
            <a:endParaRPr lang="en-US" altLang="en-US">
              <a:solidFill>
                <a:srgbClr val="000000"/>
              </a:solidFill>
            </a:endParaRPr>
          </a:p>
        </p:txBody>
      </p:sp>
      <p:sp>
        <p:nvSpPr>
          <p:cNvPr id="96258" name="Rectangle 2"/>
          <p:cNvSpPr>
            <a:spLocks noRot="1" noChangeArrowheads="1" noTextEdit="1"/>
          </p:cNvSpPr>
          <p:nvPr>
            <p:ph type="sldImg"/>
          </p:nvPr>
        </p:nvSpPr>
        <p:spPr>
          <a:xfrm>
            <a:off x="382588" y="685800"/>
            <a:ext cx="6096000" cy="3429000"/>
          </a:xfrm>
          <a:ln/>
        </p:spPr>
      </p:sp>
      <p:sp>
        <p:nvSpPr>
          <p:cNvPr id="96259" name="Rectangle 3"/>
          <p:cNvSpPr>
            <a:spLocks noGrp="1" noChangeArrowheads="1"/>
          </p:cNvSpPr>
          <p:nvPr>
            <p:ph type="body" idx="1"/>
          </p:nvPr>
        </p:nvSpPr>
        <p:spPr>
          <a:xfrm>
            <a:off x="914400" y="4343400"/>
            <a:ext cx="5029200" cy="4114800"/>
          </a:xfrm>
        </p:spPr>
        <p:txBody>
          <a:bodyPr/>
          <a:lstStyle/>
          <a:p>
            <a:r>
              <a:rPr lang="en-US" altLang="en-US">
                <a:cs typeface="Times New Roman" panose="02020603050405020304" pitchFamily="18" charset="0"/>
              </a:rPr>
              <a:t>Shortly after beginning, Diderot came up with a much more ambitious goal than a mere translation. He wanted instead to create a comprehensive work that would include the most up-to-date knowledge on the sciences, arts, and crafts. To this end, he enlisted several of the best thinkers of the era—many of whom were well-known </a:t>
            </a:r>
            <a:r>
              <a:rPr lang="en-US" altLang="en-US" i="1">
                <a:cs typeface="Times New Roman" panose="02020603050405020304" pitchFamily="18" charset="0"/>
              </a:rPr>
              <a:t>philosophes</a:t>
            </a:r>
            <a:r>
              <a:rPr lang="en-US" altLang="en-US">
                <a:cs typeface="Times New Roman" panose="02020603050405020304" pitchFamily="18" charset="0"/>
              </a:rPr>
              <a:t>—to write new articles for the </a:t>
            </a:r>
            <a:r>
              <a:rPr lang="en-US" altLang="en-US" i="1"/>
              <a:t>Encyclop</a:t>
            </a:r>
            <a:r>
              <a:rPr lang="en-US" altLang="en-US" i="1">
                <a:cs typeface="Times New Roman" panose="02020603050405020304" pitchFamily="18" charset="0"/>
              </a:rPr>
              <a:t>é</a:t>
            </a:r>
            <a:r>
              <a:rPr lang="en-US" altLang="en-US" i="1"/>
              <a:t>die</a:t>
            </a:r>
            <a:r>
              <a:rPr lang="en-US" altLang="en-US" b="1"/>
              <a:t>. </a:t>
            </a:r>
            <a:r>
              <a:rPr lang="en-US" altLang="en-US">
                <a:cs typeface="Times New Roman" panose="02020603050405020304" pitchFamily="18" charset="0"/>
              </a:rPr>
              <a:t>He also wanted to make the work accessible to a wide audience rather than just for scholars.  </a:t>
            </a:r>
          </a:p>
          <a:p>
            <a:endParaRPr lang="en-US" altLang="en-US">
              <a:cs typeface="Times New Roman" panose="02020603050405020304" pitchFamily="18" charset="0"/>
            </a:endParaRPr>
          </a:p>
          <a:p>
            <a:r>
              <a:rPr lang="en-US" altLang="en-US">
                <a:cs typeface="Times New Roman" panose="02020603050405020304" pitchFamily="18" charset="0"/>
              </a:rPr>
              <a:t>Although Diderot and d’Alembert ended up writing the majority of the articles, contributions also came from many noted figures (especially Voltaire, as well as Rousseau and Montesquieu). By the time the </a:t>
            </a:r>
            <a:r>
              <a:rPr lang="en-US" altLang="en-US" i="1"/>
              <a:t>Encyclop</a:t>
            </a:r>
            <a:r>
              <a:rPr lang="en-US" altLang="en-US" i="1">
                <a:cs typeface="Times New Roman" panose="02020603050405020304" pitchFamily="18" charset="0"/>
              </a:rPr>
              <a:t>é</a:t>
            </a:r>
            <a:r>
              <a:rPr lang="en-US" altLang="en-US" i="1"/>
              <a:t>die</a:t>
            </a:r>
            <a:r>
              <a:rPr lang="en-US" altLang="en-US" b="1" i="1"/>
              <a:t> </a:t>
            </a:r>
            <a:r>
              <a:rPr lang="en-US" altLang="en-US"/>
              <a:t>finally reached completion, it contained nearly 72,000 articles accompanied by numerous illustrations. </a:t>
            </a:r>
          </a:p>
          <a:p>
            <a:endParaRPr lang="en-US" altLang="en-US"/>
          </a:p>
          <a:p>
            <a:r>
              <a:rPr lang="en-US" altLang="en-US"/>
              <a:t>The work as a whole represents an outstanding example of Enlightenment thought: it praised science while also questioning religion, social institutions, the legal system, and more. As a result, the Catholic Church viewed it as undermining its authority and placed the </a:t>
            </a:r>
            <a:r>
              <a:rPr lang="en-US" altLang="en-US" i="1"/>
              <a:t>Encyclop</a:t>
            </a:r>
            <a:r>
              <a:rPr lang="en-US" altLang="en-US" i="1">
                <a:cs typeface="Times New Roman" panose="02020603050405020304" pitchFamily="18" charset="0"/>
              </a:rPr>
              <a:t>é</a:t>
            </a:r>
            <a:r>
              <a:rPr lang="en-US" altLang="en-US" i="1"/>
              <a:t>die</a:t>
            </a:r>
            <a:r>
              <a:rPr lang="en-US" altLang="en-US"/>
              <a:t> on its index of forbidden works. Nevertheless, it was widely read, with people often obtaining cheaper reprint editions published in Switzerland. </a:t>
            </a:r>
          </a:p>
        </p:txBody>
      </p:sp>
    </p:spTree>
    <p:extLst>
      <p:ext uri="{BB962C8B-B14F-4D97-AF65-F5344CB8AC3E}">
        <p14:creationId xmlns:p14="http://schemas.microsoft.com/office/powerpoint/2010/main" val="1383028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EDCAC3-E6B0-4AA2-906A-9FA8B3CB5936}" type="slidenum">
              <a:rPr lang="en-US" altLang="en-US">
                <a:solidFill>
                  <a:srgbClr val="000000"/>
                </a:solidFill>
              </a:rPr>
              <a:pPr/>
              <a:t>8</a:t>
            </a:fld>
            <a:endParaRPr lang="en-US" altLang="en-US">
              <a:solidFill>
                <a:srgbClr val="000000"/>
              </a:solidFill>
            </a:endParaRPr>
          </a:p>
        </p:txBody>
      </p:sp>
      <p:sp>
        <p:nvSpPr>
          <p:cNvPr id="102402" name="Rectangle 2"/>
          <p:cNvSpPr>
            <a:spLocks noRot="1" noChangeArrowheads="1" noTextEdit="1"/>
          </p:cNvSpPr>
          <p:nvPr>
            <p:ph type="sldImg"/>
          </p:nvPr>
        </p:nvSpPr>
        <p:spPr>
          <a:xfrm>
            <a:off x="382588" y="685800"/>
            <a:ext cx="6096000" cy="3429000"/>
          </a:xfrm>
          <a:ln/>
        </p:spPr>
      </p:sp>
      <p:sp>
        <p:nvSpPr>
          <p:cNvPr id="102403" name="Rectangle 3"/>
          <p:cNvSpPr>
            <a:spLocks noGrp="1" noChangeArrowheads="1"/>
          </p:cNvSpPr>
          <p:nvPr>
            <p:ph type="body" idx="1"/>
          </p:nvPr>
        </p:nvSpPr>
        <p:spPr>
          <a:xfrm>
            <a:off x="914400" y="4343400"/>
            <a:ext cx="5029200" cy="4114800"/>
          </a:xfrm>
        </p:spPr>
        <p:txBody>
          <a:bodyPr/>
          <a:lstStyle/>
          <a:p>
            <a:r>
              <a:rPr lang="en-US" altLang="en-US">
                <a:cs typeface="Times New Roman" panose="02020603050405020304" pitchFamily="18" charset="0"/>
              </a:rPr>
              <a:t>Englishman Thomas Hobbes was one of the first thinkers to apply rational analysis to the study of government. In his famous work </a:t>
            </a:r>
            <a:r>
              <a:rPr lang="en-US" altLang="en-US" i="1">
                <a:cs typeface="Times New Roman" panose="02020603050405020304" pitchFamily="18" charset="0"/>
              </a:rPr>
              <a:t>Leviathan,</a:t>
            </a:r>
            <a:r>
              <a:rPr lang="en-US" altLang="en-US">
                <a:cs typeface="Times New Roman" panose="02020603050405020304" pitchFamily="18" charset="0"/>
              </a:rPr>
              <a:t> Hobbes attacked the notion of the “divine right of kings,” which held that monarchs ruled because they had been appointed by God. Instead, he believed that a ruler derived sovereignty from the implicit consent of the people. Not surprisingly, this radical concept met with near-universal disdain.</a:t>
            </a:r>
          </a:p>
          <a:p>
            <a:endParaRPr lang="en-US" altLang="en-US">
              <a:cs typeface="Times New Roman" panose="02020603050405020304" pitchFamily="18" charset="0"/>
            </a:endParaRPr>
          </a:p>
          <a:p>
            <a:r>
              <a:rPr lang="en-US" altLang="en-US"/>
              <a:t>Although it seemed to many that Hobbes was attacking monarchy, in reality he favored having strong, authoritarian rulers because of conclusions he drew about human nature. Hobbes somewhat pessimistically believed that people were driven by their passions, and that only a powerful ruler could keep society from degenerating into conflict and chaos. Without a monarch to exercise control, Hobbes wrote that people’s lives would be “solitary, poor, nasty, brutish, and short.” </a:t>
            </a:r>
          </a:p>
        </p:txBody>
      </p:sp>
    </p:spTree>
    <p:extLst>
      <p:ext uri="{BB962C8B-B14F-4D97-AF65-F5344CB8AC3E}">
        <p14:creationId xmlns:p14="http://schemas.microsoft.com/office/powerpoint/2010/main" val="3679954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13A58D-9DE8-4653-B4C7-7A3E08B96744}" type="slidenum">
              <a:rPr lang="en-US" altLang="en-US">
                <a:solidFill>
                  <a:srgbClr val="000000"/>
                </a:solidFill>
              </a:rPr>
              <a:pPr/>
              <a:t>10</a:t>
            </a:fld>
            <a:endParaRPr lang="en-US" altLang="en-US">
              <a:solidFill>
                <a:srgbClr val="000000"/>
              </a:solidFill>
            </a:endParaRPr>
          </a:p>
        </p:txBody>
      </p:sp>
      <p:sp>
        <p:nvSpPr>
          <p:cNvPr id="106498" name="Rectangle 2"/>
          <p:cNvSpPr>
            <a:spLocks noRot="1" noChangeArrowheads="1" noTextEdit="1"/>
          </p:cNvSpPr>
          <p:nvPr>
            <p:ph type="sldImg"/>
          </p:nvPr>
        </p:nvSpPr>
        <p:spPr>
          <a:xfrm>
            <a:off x="382588" y="685800"/>
            <a:ext cx="6096000" cy="3429000"/>
          </a:xfrm>
          <a:ln/>
        </p:spPr>
      </p:sp>
      <p:sp>
        <p:nvSpPr>
          <p:cNvPr id="106499" name="Rectangle 3"/>
          <p:cNvSpPr>
            <a:spLocks noGrp="1" noChangeArrowheads="1"/>
          </p:cNvSpPr>
          <p:nvPr>
            <p:ph type="body" idx="1"/>
          </p:nvPr>
        </p:nvSpPr>
        <p:spPr>
          <a:xfrm>
            <a:off x="914400" y="4343400"/>
            <a:ext cx="5029200" cy="4114800"/>
          </a:xfrm>
        </p:spPr>
        <p:txBody>
          <a:bodyPr/>
          <a:lstStyle/>
          <a:p>
            <a:r>
              <a:rPr lang="en-US" altLang="en-US">
                <a:cs typeface="Times New Roman" panose="02020603050405020304" pitchFamily="18" charset="0"/>
              </a:rPr>
              <a:t>Bullet #1  John Locke, another English theorist, also disagreed with the notion of divine right; however, he held a very different view of human nature than Hobbes did. Locke posited that in the past, before people formed societies, they lived in a “state of nature.” He believed that all men were equal in the state of nature because they were “creatures of the same species and rank” with the “same advantages” and “same faculties.” </a:t>
            </a:r>
          </a:p>
          <a:p>
            <a:endParaRPr lang="en-US" altLang="en-US">
              <a:cs typeface="Times New Roman" panose="02020603050405020304" pitchFamily="18" charset="0"/>
            </a:endParaRPr>
          </a:p>
          <a:p>
            <a:r>
              <a:rPr lang="en-US" altLang="en-US">
                <a:cs typeface="Times New Roman" panose="02020603050405020304" pitchFamily="18" charset="0"/>
              </a:rPr>
              <a:t>Bullet #2  Locke also had an interest in how humans learn. In his </a:t>
            </a:r>
            <a:r>
              <a:rPr lang="en-US" altLang="en-US" i="1">
                <a:cs typeface="Times New Roman" panose="02020603050405020304" pitchFamily="18" charset="0"/>
              </a:rPr>
              <a:t>Essay Concerning Human Understanding,</a:t>
            </a:r>
            <a:r>
              <a:rPr lang="en-US" altLang="en-US">
                <a:cs typeface="Times New Roman" panose="02020603050405020304" pitchFamily="18" charset="0"/>
              </a:rPr>
              <a:t> he argued that the mind of a newborn baby was a “</a:t>
            </a:r>
            <a:r>
              <a:rPr lang="en-US" altLang="en-US" i="1">
                <a:cs typeface="Times New Roman" panose="02020603050405020304" pitchFamily="18" charset="0"/>
              </a:rPr>
              <a:t>tabula rasa</a:t>
            </a:r>
            <a:r>
              <a:rPr lang="en-US" altLang="en-US">
                <a:cs typeface="Times New Roman" panose="02020603050405020304" pitchFamily="18" charset="0"/>
              </a:rPr>
              <a:t>”—a “blank slate” upon which environment and experience would transcribe ideas and beliefs. Locke saw human nature as something that was externally determined rather than internally determined; correspondingly, he stressed the importance of education. </a:t>
            </a:r>
          </a:p>
          <a:p>
            <a:endParaRPr lang="en-US" altLang="en-US">
              <a:cs typeface="Times New Roman" panose="02020603050405020304" pitchFamily="18" charset="0"/>
            </a:endParaRPr>
          </a:p>
        </p:txBody>
      </p:sp>
    </p:spTree>
    <p:extLst>
      <p:ext uri="{BB962C8B-B14F-4D97-AF65-F5344CB8AC3E}">
        <p14:creationId xmlns:p14="http://schemas.microsoft.com/office/powerpoint/2010/main" val="578527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0F7C857-B338-4205-8ACD-AB66CBBD411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829536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A4E0CDA-70F7-4553-B13C-8714A4A0415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28985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1DA34B6-B036-4135-A02B-826AA69D52C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6065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Online Image Placeholder 2"/>
          <p:cNvSpPr>
            <a:spLocks noGrp="1"/>
          </p:cNvSpPr>
          <p:nvPr>
            <p:ph type="clipArt" sz="half" idx="1"/>
          </p:nvPr>
        </p:nvSpPr>
        <p:spPr>
          <a:xfrm>
            <a:off x="914400" y="1981200"/>
            <a:ext cx="5080000" cy="4114800"/>
          </a:xfrm>
        </p:spPr>
        <p:txBody>
          <a:bodyPr/>
          <a:lstStyle/>
          <a:p>
            <a:endParaRPr lang="en-US"/>
          </a:p>
        </p:txBody>
      </p:sp>
      <p:sp>
        <p:nvSpPr>
          <p:cNvPr id="4" name="Text Placeholder 3"/>
          <p:cNvSpPr>
            <a:spLocks noGrp="1"/>
          </p:cNvSpPr>
          <p:nvPr>
            <p:ph type="body"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6248400"/>
            <a:ext cx="2540000" cy="45720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8737600" y="6248400"/>
            <a:ext cx="2540000" cy="457200"/>
          </a:xfrm>
        </p:spPr>
        <p:txBody>
          <a:bodyPr/>
          <a:lstStyle>
            <a:lvl1pPr>
              <a:defRPr/>
            </a:lvl1pPr>
          </a:lstStyle>
          <a:p>
            <a:fld id="{0212CF69-12A8-410B-9DBB-C0711FC6470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826730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Online Image Placeholder 3"/>
          <p:cNvSpPr>
            <a:spLocks noGrp="1"/>
          </p:cNvSpPr>
          <p:nvPr>
            <p:ph type="clipArt" sz="half" idx="2"/>
          </p:nvPr>
        </p:nvSpPr>
        <p:spPr>
          <a:xfrm>
            <a:off x="6197600" y="1981200"/>
            <a:ext cx="5080000" cy="4114800"/>
          </a:xfrm>
        </p:spPr>
        <p:txBody>
          <a:bodyPr/>
          <a:lstStyle/>
          <a:p>
            <a:endParaRPr lang="en-US"/>
          </a:p>
        </p:txBody>
      </p:sp>
      <p:sp>
        <p:nvSpPr>
          <p:cNvPr id="5" name="Date Placeholder 4"/>
          <p:cNvSpPr>
            <a:spLocks noGrp="1"/>
          </p:cNvSpPr>
          <p:nvPr>
            <p:ph type="dt" sz="half" idx="10"/>
          </p:nvPr>
        </p:nvSpPr>
        <p:spPr>
          <a:xfrm>
            <a:off x="914400" y="6248400"/>
            <a:ext cx="2540000" cy="45720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8737600" y="6248400"/>
            <a:ext cx="2540000" cy="457200"/>
          </a:xfrm>
        </p:spPr>
        <p:txBody>
          <a:bodyPr/>
          <a:lstStyle>
            <a:lvl1pPr>
              <a:defRPr/>
            </a:lvl1pPr>
          </a:lstStyle>
          <a:p>
            <a:fld id="{71E82C77-66BA-40C3-B259-FB26C18D6A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25652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99A9E74-C5BD-4416-BA45-24FFDC6472E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91195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2A90ABB-FE88-4B9B-ADDE-AAF54A71F1C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88925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2CA9196-09AC-44E0-BBEE-66094459A11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87365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69C81494-DA63-4746-8752-A075BB8A6CE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930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D5449D5F-A0B9-4FA5-9FD1-3B1D5846558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75793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0AB08F61-5DDC-44E9-918D-797FC6963DF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6366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E322873-1D63-4709-A615-7DD70B69484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14610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F6A7FFE-857F-4FF8-A293-82D996054C8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0816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81923"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1924"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fontAlgn="base">
              <a:spcBef>
                <a:spcPct val="0"/>
              </a:spcBef>
              <a:spcAft>
                <a:spcPct val="0"/>
              </a:spcAft>
            </a:pPr>
            <a:endParaRPr lang="en-US" altLang="en-US">
              <a:solidFill>
                <a:srgbClr val="000000"/>
              </a:solidFill>
            </a:endParaRPr>
          </a:p>
        </p:txBody>
      </p:sp>
      <p:sp>
        <p:nvSpPr>
          <p:cNvPr id="81925"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fontAlgn="base">
              <a:spcBef>
                <a:spcPct val="0"/>
              </a:spcBef>
              <a:spcAft>
                <a:spcPct val="0"/>
              </a:spcAft>
            </a:pPr>
            <a:endParaRPr lang="en-US" altLang="en-US">
              <a:solidFill>
                <a:srgbClr val="000000"/>
              </a:solidFill>
            </a:endParaRPr>
          </a:p>
        </p:txBody>
      </p:sp>
      <p:sp>
        <p:nvSpPr>
          <p:cNvPr id="81926"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fontAlgn="base">
              <a:spcBef>
                <a:spcPct val="0"/>
              </a:spcBef>
              <a:spcAft>
                <a:spcPct val="0"/>
              </a:spcAft>
            </a:pPr>
            <a:fld id="{B13C3798-8B20-43F1-9515-2E0FF9B90003}"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2285504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2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ctrTitle"/>
          </p:nvPr>
        </p:nvSpPr>
        <p:spPr>
          <a:xfrm>
            <a:off x="3200400" y="533400"/>
            <a:ext cx="5867400" cy="1143000"/>
          </a:xfrm>
        </p:spPr>
        <p:txBody>
          <a:bodyPr anchor="ctr"/>
          <a:lstStyle/>
          <a:p>
            <a:r>
              <a:rPr lang="en-US" altLang="en-US" sz="4400" b="1"/>
              <a:t>The Enlightenment</a:t>
            </a:r>
          </a:p>
        </p:txBody>
      </p:sp>
      <p:pic>
        <p:nvPicPr>
          <p:cNvPr id="82947" name="Picture 3" descr="Fragonard_inspi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1524000"/>
            <a:ext cx="4357688" cy="491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855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2209800" y="685800"/>
            <a:ext cx="7772400" cy="685800"/>
          </a:xfrm>
        </p:spPr>
        <p:txBody>
          <a:bodyPr/>
          <a:lstStyle/>
          <a:p>
            <a:r>
              <a:rPr lang="en-US" altLang="en-US" b="1"/>
              <a:t>John Locke (1632</a:t>
            </a:r>
            <a:r>
              <a:rPr lang="en-US" altLang="en-US" b="1">
                <a:cs typeface="Times New Roman" panose="02020603050405020304" pitchFamily="18" charset="0"/>
              </a:rPr>
              <a:t>–</a:t>
            </a:r>
            <a:r>
              <a:rPr lang="en-US" altLang="en-US" b="1"/>
              <a:t>1704)</a:t>
            </a:r>
          </a:p>
        </p:txBody>
      </p:sp>
      <p:pic>
        <p:nvPicPr>
          <p:cNvPr id="105475" name="Picture 3" descr="locke portrai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1" y="1676400"/>
            <a:ext cx="3948113" cy="4953000"/>
          </a:xfrm>
          <a:prstGeom prst="rect">
            <a:avLst/>
          </a:prstGeom>
          <a:noFill/>
          <a:extLst>
            <a:ext uri="{909E8E84-426E-40DD-AFC4-6F175D3DCCD1}">
              <a14:hiddenFill xmlns:a14="http://schemas.microsoft.com/office/drawing/2010/main">
                <a:solidFill>
                  <a:srgbClr val="FFFFFF"/>
                </a:solidFill>
              </a14:hiddenFill>
            </a:ext>
          </a:extLst>
        </p:spPr>
      </p:pic>
      <p:sp>
        <p:nvSpPr>
          <p:cNvPr id="105476" name="Rectangle 4"/>
          <p:cNvSpPr>
            <a:spLocks noGrp="1" noChangeArrowheads="1"/>
          </p:cNvSpPr>
          <p:nvPr>
            <p:ph type="body" sz="half" idx="1"/>
          </p:nvPr>
        </p:nvSpPr>
        <p:spPr>
          <a:xfrm>
            <a:off x="2895600" y="2057400"/>
            <a:ext cx="2743200" cy="4114800"/>
          </a:xfrm>
        </p:spPr>
        <p:txBody>
          <a:bodyPr/>
          <a:lstStyle/>
          <a:p>
            <a:r>
              <a:rPr lang="en-US" altLang="en-US" sz="2800"/>
              <a:t>The “State of Nature”</a:t>
            </a:r>
          </a:p>
          <a:p>
            <a:r>
              <a:rPr lang="en-US" altLang="en-US" sz="2800" i="1"/>
              <a:t>Tabula rasa</a:t>
            </a:r>
          </a:p>
        </p:txBody>
      </p:sp>
    </p:spTree>
    <p:extLst>
      <p:ext uri="{BB962C8B-B14F-4D97-AF65-F5344CB8AC3E}">
        <p14:creationId xmlns:p14="http://schemas.microsoft.com/office/powerpoint/2010/main" val="12464907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5476">
                                            <p:txEl>
                                              <p:pRg st="0" end="0"/>
                                            </p:txEl>
                                          </p:spTgt>
                                        </p:tgtEl>
                                        <p:attrNameLst>
                                          <p:attrName>style.visibility</p:attrName>
                                        </p:attrNameLst>
                                      </p:cBhvr>
                                      <p:to>
                                        <p:strVal val="visible"/>
                                      </p:to>
                                    </p:set>
                                    <p:animEffect transition="in" filter="wipe(up)">
                                      <p:cBhvr>
                                        <p:cTn id="7" dur="500"/>
                                        <p:tgtEl>
                                          <p:spTgt spid="10547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5476">
                                            <p:txEl>
                                              <p:pRg st="1" end="1"/>
                                            </p:txEl>
                                          </p:spTgt>
                                        </p:tgtEl>
                                        <p:attrNameLst>
                                          <p:attrName>style.visibility</p:attrName>
                                        </p:attrNameLst>
                                      </p:cBhvr>
                                      <p:to>
                                        <p:strVal val="visible"/>
                                      </p:to>
                                    </p:set>
                                    <p:animEffect transition="in" filter="wipe(up)">
                                      <p:cBhvr>
                                        <p:cTn id="12" dur="500"/>
                                        <p:tgtEl>
                                          <p:spTgt spid="10547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6"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2133600" y="304800"/>
            <a:ext cx="4419600" cy="1447800"/>
          </a:xfrm>
        </p:spPr>
        <p:txBody>
          <a:bodyPr/>
          <a:lstStyle/>
          <a:p>
            <a:r>
              <a:rPr lang="en-US" altLang="en-US" b="1"/>
              <a:t>Locke</a:t>
            </a:r>
            <a:br>
              <a:rPr lang="en-US" altLang="en-US" b="1"/>
            </a:br>
            <a:r>
              <a:rPr lang="en-US" altLang="en-US" b="1"/>
              <a:t>(continued)</a:t>
            </a:r>
          </a:p>
        </p:txBody>
      </p:sp>
      <p:sp>
        <p:nvSpPr>
          <p:cNvPr id="107523" name="Rectangle 3"/>
          <p:cNvSpPr>
            <a:spLocks noGrp="1" noChangeArrowheads="1"/>
          </p:cNvSpPr>
          <p:nvPr>
            <p:ph type="body" sz="half" idx="1"/>
          </p:nvPr>
        </p:nvSpPr>
        <p:spPr>
          <a:xfrm>
            <a:off x="2286000" y="2438400"/>
            <a:ext cx="4114800" cy="4114800"/>
          </a:xfrm>
        </p:spPr>
        <p:txBody>
          <a:bodyPr/>
          <a:lstStyle/>
          <a:p>
            <a:r>
              <a:rPr lang="en-US" altLang="en-US" sz="2800" i="1"/>
              <a:t>Treatises of Government</a:t>
            </a:r>
          </a:p>
          <a:p>
            <a:r>
              <a:rPr lang="en-US" altLang="en-US" sz="2800"/>
              <a:t>Rights</a:t>
            </a:r>
          </a:p>
        </p:txBody>
      </p:sp>
      <p:pic>
        <p:nvPicPr>
          <p:cNvPr id="107524" name="Picture 4" descr="locke two treatis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914400"/>
            <a:ext cx="31115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82419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Effect transition="in" filter="wipe(up)">
                                      <p:cBhvr>
                                        <p:cTn id="7" dur="500"/>
                                        <p:tgtEl>
                                          <p:spTgt spid="1075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7523">
                                            <p:txEl>
                                              <p:pRg st="1" end="1"/>
                                            </p:txEl>
                                          </p:spTgt>
                                        </p:tgtEl>
                                        <p:attrNameLst>
                                          <p:attrName>style.visibility</p:attrName>
                                        </p:attrNameLst>
                                      </p:cBhvr>
                                      <p:to>
                                        <p:strVal val="visible"/>
                                      </p:to>
                                    </p:set>
                                    <p:animEffect transition="in" filter="wipe(up)">
                                      <p:cBhvr>
                                        <p:cTn id="12" dur="500"/>
                                        <p:tgtEl>
                                          <p:spTgt spid="1075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4"/>
          <p:cNvSpPr>
            <a:spLocks noGrp="1" noChangeArrowheads="1"/>
          </p:cNvSpPr>
          <p:nvPr>
            <p:ph type="title"/>
          </p:nvPr>
        </p:nvSpPr>
        <p:spPr>
          <a:xfrm>
            <a:off x="1752600" y="609600"/>
            <a:ext cx="8686800" cy="5867400"/>
          </a:xfrm>
        </p:spPr>
        <p:txBody>
          <a:bodyPr/>
          <a:lstStyle/>
          <a:p>
            <a:r>
              <a:rPr lang="en-US" altLang="en-US" sz="2000" b="1"/>
              <a:t> #1:  In his two Treatises of Government, Locke attacked the divine right of kings and authoritarian government. He promoted a constitutional monarchy that derived its power from the law and from the consent of the people. He also believed that a government’s primary responsibility was to protect individual property: he wrote, “The great and chief end, therefore, of men uniting into commonwealths, and putting themselves under government, is the preservation of their property; to which in the state of Nature there are many things wanting.” </a:t>
            </a:r>
            <a:br>
              <a:rPr lang="en-US" altLang="en-US" sz="2000" b="1"/>
            </a:br>
            <a:r>
              <a:rPr lang="en-US" altLang="en-US" sz="2000" b="1"/>
              <a:t/>
            </a:r>
            <a:br>
              <a:rPr lang="en-US" altLang="en-US" sz="2000" b="1"/>
            </a:br>
            <a:r>
              <a:rPr lang="en-US" altLang="en-US" sz="2000" b="1"/>
              <a:t> #2:  Locke believed that in the state of nature, individuals had natural rights, which he referred to as “all the rights and privileges of the law of Nature.” Locke claimed that one such right was to defend one’s “property” (which he defined as “his life, liberty, and estate”) against the “injuries and attempts of other men.” Locke built on this assumption, suggesting that if any ruler or government violated these natural rights, the people would have the right to change the government—by force if necessary. </a:t>
            </a:r>
            <a:br>
              <a:rPr lang="en-US" altLang="en-US" sz="2000" b="1"/>
            </a:br>
            <a:endParaRPr lang="en-US" altLang="en-US" sz="2000" b="1"/>
          </a:p>
        </p:txBody>
      </p:sp>
    </p:spTree>
    <p:extLst>
      <p:ext uri="{BB962C8B-B14F-4D97-AF65-F5344CB8AC3E}">
        <p14:creationId xmlns:p14="http://schemas.microsoft.com/office/powerpoint/2010/main" val="6140636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altLang="en-US" b="1"/>
              <a:t>Baron de Montesquieu</a:t>
            </a:r>
            <a:br>
              <a:rPr lang="en-US" altLang="en-US" b="1"/>
            </a:br>
            <a:r>
              <a:rPr lang="en-US" altLang="en-US" b="1"/>
              <a:t> (1689</a:t>
            </a:r>
            <a:r>
              <a:rPr lang="en-US" altLang="en-US" b="1">
                <a:cs typeface="Times New Roman" panose="02020603050405020304" pitchFamily="18" charset="0"/>
              </a:rPr>
              <a:t>–1755)</a:t>
            </a:r>
            <a:r>
              <a:rPr lang="en-US" altLang="en-US"/>
              <a:t>	</a:t>
            </a:r>
          </a:p>
        </p:txBody>
      </p:sp>
      <p:sp>
        <p:nvSpPr>
          <p:cNvPr id="112643" name="Rectangle 3"/>
          <p:cNvSpPr>
            <a:spLocks noChangeArrowheads="1"/>
          </p:cNvSpPr>
          <p:nvPr/>
        </p:nvSpPr>
        <p:spPr bwMode="auto">
          <a:xfrm>
            <a:off x="2209800" y="1981200"/>
            <a:ext cx="396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20000"/>
              </a:spcBef>
              <a:spcAft>
                <a:spcPct val="0"/>
              </a:spcAft>
              <a:buFontTx/>
              <a:buChar char="•"/>
            </a:pPr>
            <a:r>
              <a:rPr lang="en-US" altLang="en-US" sz="2800">
                <a:solidFill>
                  <a:srgbClr val="000000"/>
                </a:solidFill>
                <a:latin typeface="Times New Roman" panose="02020603050405020304" pitchFamily="18" charset="0"/>
              </a:rPr>
              <a:t>French noble and political philosopher</a:t>
            </a:r>
          </a:p>
          <a:p>
            <a:pPr fontAlgn="base">
              <a:spcBef>
                <a:spcPct val="20000"/>
              </a:spcBef>
              <a:spcAft>
                <a:spcPct val="0"/>
              </a:spcAft>
              <a:buFontTx/>
              <a:buChar char="•"/>
            </a:pPr>
            <a:r>
              <a:rPr lang="en-US" altLang="en-US" sz="2800" i="1">
                <a:solidFill>
                  <a:srgbClr val="000000"/>
                </a:solidFill>
                <a:latin typeface="Times New Roman" panose="02020603050405020304" pitchFamily="18" charset="0"/>
              </a:rPr>
              <a:t>The Spirit of the Laws</a:t>
            </a:r>
            <a:endParaRPr lang="en-US" altLang="en-US" sz="2800">
              <a:solidFill>
                <a:srgbClr val="000000"/>
              </a:solidFill>
              <a:latin typeface="Times New Roman" panose="02020603050405020304" pitchFamily="18" charset="0"/>
            </a:endParaRPr>
          </a:p>
        </p:txBody>
      </p:sp>
      <p:pic>
        <p:nvPicPr>
          <p:cNvPr id="112644" name="Picture 4" descr="Montesquieu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1" y="1981200"/>
            <a:ext cx="3965575"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83449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animEffect transition="in" filter="wipe(up)">
                                      <p:cBhvr>
                                        <p:cTn id="7" dur="500"/>
                                        <p:tgtEl>
                                          <p:spTgt spid="1126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2643">
                                            <p:txEl>
                                              <p:pRg st="1" end="1"/>
                                            </p:txEl>
                                          </p:spTgt>
                                        </p:tgtEl>
                                        <p:attrNameLst>
                                          <p:attrName>style.visibility</p:attrName>
                                        </p:attrNameLst>
                                      </p:cBhvr>
                                      <p:to>
                                        <p:strVal val="visible"/>
                                      </p:to>
                                    </p:set>
                                    <p:animEffect transition="in" filter="wipe(up)">
                                      <p:cBhvr>
                                        <p:cTn id="12" dur="500"/>
                                        <p:tgtEl>
                                          <p:spTgt spid="1126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2" name="Rectangle 4"/>
          <p:cNvSpPr>
            <a:spLocks noGrp="1" noChangeArrowheads="1"/>
          </p:cNvSpPr>
          <p:nvPr>
            <p:ph type="title"/>
          </p:nvPr>
        </p:nvSpPr>
        <p:spPr>
          <a:xfrm>
            <a:off x="2209800" y="609600"/>
            <a:ext cx="7772400" cy="5562600"/>
          </a:xfrm>
        </p:spPr>
        <p:txBody>
          <a:bodyPr/>
          <a:lstStyle/>
          <a:p>
            <a:r>
              <a:rPr lang="en-US" altLang="en-US" sz="2800"/>
              <a:t>The Baron de Montesquieu was a French nobleman whose primary contributions to the Enlightenment’s political thought came in his 1748 treatise The Spirit of the Laws. Years before writing the treatise, Montesquieu had visited several European countries, carefully observing the workings of each nation’s government. In The Spirit of the Laws, he laid out a comparative study of types of governments, then put forward his own theory of government.</a:t>
            </a:r>
            <a:br>
              <a:rPr lang="en-US" altLang="en-US" sz="2800"/>
            </a:br>
            <a:endParaRPr lang="en-US" altLang="en-US" sz="2800"/>
          </a:p>
        </p:txBody>
      </p:sp>
    </p:spTree>
    <p:extLst>
      <p:ext uri="{BB962C8B-B14F-4D97-AF65-F5344CB8AC3E}">
        <p14:creationId xmlns:p14="http://schemas.microsoft.com/office/powerpoint/2010/main" val="2812127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2209800" y="762000"/>
            <a:ext cx="7772400" cy="685800"/>
          </a:xfrm>
        </p:spPr>
        <p:txBody>
          <a:bodyPr/>
          <a:lstStyle/>
          <a:p>
            <a:r>
              <a:rPr lang="en-US" altLang="en-US" b="1"/>
              <a:t>Montesquieu (continued</a:t>
            </a:r>
            <a:r>
              <a:rPr lang="en-US" altLang="en-US" b="1">
                <a:cs typeface="Times New Roman" panose="02020603050405020304" pitchFamily="18" charset="0"/>
              </a:rPr>
              <a:t>)</a:t>
            </a:r>
            <a:r>
              <a:rPr lang="en-US" altLang="en-US"/>
              <a:t>	</a:t>
            </a:r>
          </a:p>
        </p:txBody>
      </p:sp>
      <p:sp>
        <p:nvSpPr>
          <p:cNvPr id="116739" name="Rectangle 3"/>
          <p:cNvSpPr>
            <a:spLocks noChangeArrowheads="1"/>
          </p:cNvSpPr>
          <p:nvPr/>
        </p:nvSpPr>
        <p:spPr bwMode="auto">
          <a:xfrm>
            <a:off x="2209800" y="1981200"/>
            <a:ext cx="2590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20000"/>
              </a:spcBef>
              <a:spcAft>
                <a:spcPct val="0"/>
              </a:spcAft>
              <a:buFontTx/>
              <a:buChar char="•"/>
            </a:pPr>
            <a:r>
              <a:rPr lang="en-US" altLang="en-US" sz="2800">
                <a:solidFill>
                  <a:srgbClr val="000000"/>
                </a:solidFill>
                <a:latin typeface="Times New Roman" panose="02020603050405020304" pitchFamily="18" charset="0"/>
              </a:rPr>
              <a:t>Separation of powers</a:t>
            </a:r>
          </a:p>
          <a:p>
            <a:pPr fontAlgn="base">
              <a:spcBef>
                <a:spcPct val="20000"/>
              </a:spcBef>
              <a:spcAft>
                <a:spcPct val="0"/>
              </a:spcAft>
              <a:buFontTx/>
              <a:buChar char="•"/>
            </a:pPr>
            <a:r>
              <a:rPr lang="en-US" altLang="en-US" sz="2800">
                <a:solidFill>
                  <a:srgbClr val="000000"/>
                </a:solidFill>
                <a:latin typeface="Times New Roman" panose="02020603050405020304" pitchFamily="18" charset="0"/>
              </a:rPr>
              <a:t>Constitutional monarchy</a:t>
            </a:r>
          </a:p>
        </p:txBody>
      </p:sp>
      <p:pic>
        <p:nvPicPr>
          <p:cNvPr id="116740" name="Picture 4" descr="spirit of the law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1" y="1676401"/>
            <a:ext cx="3116263" cy="4710113"/>
          </a:xfrm>
          <a:prstGeom prst="rect">
            <a:avLst/>
          </a:prstGeom>
          <a:noFill/>
          <a:extLst>
            <a:ext uri="{909E8E84-426E-40DD-AFC4-6F175D3DCCD1}">
              <a14:hiddenFill xmlns:a14="http://schemas.microsoft.com/office/drawing/2010/main">
                <a:solidFill>
                  <a:srgbClr val="FFFFFF"/>
                </a:solidFill>
              </a14:hiddenFill>
            </a:ext>
          </a:extLst>
        </p:spPr>
      </p:pic>
      <p:sp>
        <p:nvSpPr>
          <p:cNvPr id="116741" name="Text Box 5"/>
          <p:cNvSpPr txBox="1">
            <a:spLocks noChangeArrowheads="1"/>
          </p:cNvSpPr>
          <p:nvPr/>
        </p:nvSpPr>
        <p:spPr bwMode="auto">
          <a:xfrm>
            <a:off x="8077200" y="3276600"/>
            <a:ext cx="2362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50000"/>
              </a:spcBef>
              <a:spcAft>
                <a:spcPct val="0"/>
              </a:spcAft>
            </a:pPr>
            <a:r>
              <a:rPr lang="en-US" altLang="en-US">
                <a:solidFill>
                  <a:srgbClr val="000000"/>
                </a:solidFill>
              </a:rPr>
              <a:t>Frontspiece to </a:t>
            </a:r>
            <a:r>
              <a:rPr lang="en-US" altLang="en-US" i="1">
                <a:solidFill>
                  <a:srgbClr val="000000"/>
                </a:solidFill>
              </a:rPr>
              <a:t>The Spirit of the Laws</a:t>
            </a:r>
            <a:endParaRPr lang="en-US" altLang="en-US">
              <a:solidFill>
                <a:srgbClr val="000000"/>
              </a:solidFill>
            </a:endParaRPr>
          </a:p>
        </p:txBody>
      </p:sp>
    </p:spTree>
    <p:extLst>
      <p:ext uri="{BB962C8B-B14F-4D97-AF65-F5344CB8AC3E}">
        <p14:creationId xmlns:p14="http://schemas.microsoft.com/office/powerpoint/2010/main" val="14707659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Effect transition="in" filter="wipe(up)">
                                      <p:cBhvr>
                                        <p:cTn id="7" dur="500"/>
                                        <p:tgtEl>
                                          <p:spTgt spid="1167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6739">
                                            <p:txEl>
                                              <p:pRg st="1" end="1"/>
                                            </p:txEl>
                                          </p:spTgt>
                                        </p:tgtEl>
                                        <p:attrNameLst>
                                          <p:attrName>style.visibility</p:attrName>
                                        </p:attrNameLst>
                                      </p:cBhvr>
                                      <p:to>
                                        <p:strVal val="visible"/>
                                      </p:to>
                                    </p:set>
                                    <p:animEffect transition="in" filter="wipe(up)">
                                      <p:cBhvr>
                                        <p:cTn id="12" dur="500"/>
                                        <p:tgtEl>
                                          <p:spTgt spid="1167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8" name="Rectangle 4"/>
          <p:cNvSpPr>
            <a:spLocks noGrp="1" noChangeArrowheads="1"/>
          </p:cNvSpPr>
          <p:nvPr>
            <p:ph type="title"/>
          </p:nvPr>
        </p:nvSpPr>
        <p:spPr>
          <a:xfrm>
            <a:off x="1752600" y="762000"/>
            <a:ext cx="8686800" cy="6096000"/>
          </a:xfrm>
        </p:spPr>
        <p:txBody>
          <a:bodyPr/>
          <a:lstStyle/>
          <a:p>
            <a:r>
              <a:rPr lang="en-US" altLang="en-US" sz="2000" b="1"/>
              <a:t>Montesquieu identified three sorts of governmental power: legislative, executive “in respect to things dependent on the law of nations,” and executive “in regard to those things that depend on civil law” (i.e., the judiciary). Montesquieu believed that if one person or group of people held any two or all three of these powers, it would result in “tyrannical laws” executed in a “tyrannical manner.” His ideas here provided the basis for the doctrine known as “separation of powers,” which significantly influenced the framers of the U.S. Constitution and thus the shaping of the American government. </a:t>
            </a:r>
            <a:br>
              <a:rPr lang="en-US" altLang="en-US" sz="2000" b="1"/>
            </a:br>
            <a:r>
              <a:rPr lang="en-US" altLang="en-US" sz="2000" b="1"/>
              <a:t/>
            </a:r>
            <a:br>
              <a:rPr lang="en-US" altLang="en-US" sz="2000" b="1"/>
            </a:br>
            <a:r>
              <a:rPr lang="en-US" altLang="en-US" sz="2000" b="1"/>
              <a:t>Montesquieu did not believe that democracy was the best form of government. Instead, he favored a constitutional monarchy based on the British model. He greatly admired Britain’s government because he felt that Parliament, the king, and the courts worked separately and efficiently since each could limit the power of the other. This idea of the different branches of government each preventing the others from obtaining too much power later led to the theory of “checks and balances,” which also influenced the framers of the U.S. Constitution.</a:t>
            </a:r>
            <a:br>
              <a:rPr lang="en-US" altLang="en-US" sz="2000" b="1"/>
            </a:br>
            <a:endParaRPr lang="en-US" altLang="en-US" sz="2000" b="1"/>
          </a:p>
        </p:txBody>
      </p:sp>
    </p:spTree>
    <p:extLst>
      <p:ext uri="{BB962C8B-B14F-4D97-AF65-F5344CB8AC3E}">
        <p14:creationId xmlns:p14="http://schemas.microsoft.com/office/powerpoint/2010/main" val="29738050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Rectangle 4"/>
          <p:cNvSpPr>
            <a:spLocks noGrp="1" noChangeArrowheads="1"/>
          </p:cNvSpPr>
          <p:nvPr>
            <p:ph type="title"/>
          </p:nvPr>
        </p:nvSpPr>
        <p:spPr>
          <a:xfrm>
            <a:off x="2209800" y="609600"/>
            <a:ext cx="7772400" cy="5867400"/>
          </a:xfrm>
        </p:spPr>
        <p:txBody>
          <a:bodyPr/>
          <a:lstStyle/>
          <a:p>
            <a:r>
              <a:rPr lang="en-US" altLang="en-US" sz="4000">
                <a:solidFill>
                  <a:schemeClr val="tx1"/>
                </a:solidFill>
              </a:rPr>
              <a:t>LOCKE AND MONTESQUIEU INFLUENCED THE AMERICAN FOUNDING FATHERS AND THE FRAMERS OF THE CONSTITUTION MORE THAN ANY OTHER PHILOSOPHERS.</a:t>
            </a:r>
          </a:p>
        </p:txBody>
      </p:sp>
    </p:spTree>
    <p:extLst>
      <p:ext uri="{BB962C8B-B14F-4D97-AF65-F5344CB8AC3E}">
        <p14:creationId xmlns:p14="http://schemas.microsoft.com/office/powerpoint/2010/main" val="5681993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2209800" y="533400"/>
            <a:ext cx="7772400" cy="1143000"/>
          </a:xfrm>
        </p:spPr>
        <p:txBody>
          <a:bodyPr/>
          <a:lstStyle/>
          <a:p>
            <a:r>
              <a:rPr lang="en-US" altLang="en-US" b="1"/>
              <a:t>Jean-Jacques Rousseau</a:t>
            </a:r>
            <a:br>
              <a:rPr lang="en-US" altLang="en-US" b="1"/>
            </a:br>
            <a:r>
              <a:rPr lang="en-US" altLang="en-US" b="1"/>
              <a:t>(1712</a:t>
            </a:r>
            <a:r>
              <a:rPr lang="en-US" altLang="en-US" b="1">
                <a:cs typeface="Times New Roman" panose="02020603050405020304" pitchFamily="18" charset="0"/>
              </a:rPr>
              <a:t>–</a:t>
            </a:r>
            <a:r>
              <a:rPr lang="en-US" altLang="en-US" b="1"/>
              <a:t>1778)</a:t>
            </a:r>
            <a:endParaRPr lang="en-US" altLang="en-US" b="1" i="1"/>
          </a:p>
        </p:txBody>
      </p:sp>
      <p:sp>
        <p:nvSpPr>
          <p:cNvPr id="97283" name="Rectangle 3"/>
          <p:cNvSpPr>
            <a:spLocks noGrp="1" noChangeArrowheads="1"/>
          </p:cNvSpPr>
          <p:nvPr>
            <p:ph type="body" idx="1"/>
          </p:nvPr>
        </p:nvSpPr>
        <p:spPr>
          <a:xfrm>
            <a:off x="2209800" y="1981200"/>
            <a:ext cx="3962400" cy="4114800"/>
          </a:xfrm>
        </p:spPr>
        <p:txBody>
          <a:bodyPr/>
          <a:lstStyle/>
          <a:p>
            <a:r>
              <a:rPr lang="en-US" altLang="en-US" sz="2800"/>
              <a:t>Philosophized on the nature of society and government</a:t>
            </a:r>
          </a:p>
          <a:p>
            <a:r>
              <a:rPr lang="en-US" altLang="en-US" sz="2800" i="1"/>
              <a:t>The Social Contract</a:t>
            </a:r>
            <a:endParaRPr lang="en-US" altLang="en-US" sz="2800"/>
          </a:p>
        </p:txBody>
      </p:sp>
      <p:pic>
        <p:nvPicPr>
          <p:cNvPr id="97284" name="Picture 4" descr="rousseau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7789" y="1828800"/>
            <a:ext cx="3775075"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34413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Effect transition="in" filter="wipe(up)">
                                      <p:cBhvr>
                                        <p:cTn id="7" dur="500"/>
                                        <p:tgtEl>
                                          <p:spTgt spid="972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7283">
                                            <p:txEl>
                                              <p:pRg st="1" end="1"/>
                                            </p:txEl>
                                          </p:spTgt>
                                        </p:tgtEl>
                                        <p:attrNameLst>
                                          <p:attrName>style.visibility</p:attrName>
                                        </p:attrNameLst>
                                      </p:cBhvr>
                                      <p:to>
                                        <p:strVal val="visible"/>
                                      </p:to>
                                    </p:set>
                                    <p:animEffect transition="in" filter="wipe(up)">
                                      <p:cBhvr>
                                        <p:cTn id="12" dur="500"/>
                                        <p:tgtEl>
                                          <p:spTgt spid="972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Rectangle 4"/>
          <p:cNvSpPr>
            <a:spLocks noGrp="1" noChangeArrowheads="1"/>
          </p:cNvSpPr>
          <p:nvPr>
            <p:ph type="title"/>
          </p:nvPr>
        </p:nvSpPr>
        <p:spPr>
          <a:xfrm>
            <a:off x="2209800" y="838200"/>
            <a:ext cx="7772400" cy="5638800"/>
          </a:xfrm>
        </p:spPr>
        <p:txBody>
          <a:bodyPr/>
          <a:lstStyle/>
          <a:p>
            <a:r>
              <a:rPr lang="en-US" altLang="en-US" sz="2400"/>
              <a:t>Rousseau is probably best known for his idea of the “social compact,” which he outlined in his book The Social Contract. Locke had viewed societies as having been created through mutual consent of all members. Rousseau went a step further, claiming that instead of mere consent, individuals forming a society entered into a “social compact” with one another. </a:t>
            </a:r>
            <a:r>
              <a:rPr lang="en-US" altLang="en-US" sz="2400" u="sng"/>
              <a:t>The social compact balanced benefits with obligations. Those who entered into it would receive mutual protection and defense,</a:t>
            </a:r>
            <a:r>
              <a:rPr lang="en-US" altLang="en-US" sz="2400"/>
              <a:t> along with assistance in overcoming obstacles that they could not conquer individually. </a:t>
            </a:r>
            <a:r>
              <a:rPr lang="en-US" altLang="en-US" sz="2400" u="sng"/>
              <a:t>In return, the social compact obligated members of society to subordinate their “natural liberty” (i.e., the freedom enjoyed by individuals in the state of nature) to “the supreme direction of the general will.”</a:t>
            </a:r>
            <a:r>
              <a:rPr lang="en-US" altLang="en-US" sz="2400"/>
              <a:t> </a:t>
            </a:r>
            <a:br>
              <a:rPr lang="en-US" altLang="en-US" sz="2400"/>
            </a:br>
            <a:endParaRPr lang="en-US" altLang="en-US" sz="2400"/>
          </a:p>
        </p:txBody>
      </p:sp>
    </p:spTree>
    <p:extLst>
      <p:ext uri="{BB962C8B-B14F-4D97-AF65-F5344CB8AC3E}">
        <p14:creationId xmlns:p14="http://schemas.microsoft.com/office/powerpoint/2010/main" val="3886034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ltLang="en-US" b="1"/>
              <a:t>What Was the Enlightenment?</a:t>
            </a:r>
          </a:p>
        </p:txBody>
      </p:sp>
      <p:sp>
        <p:nvSpPr>
          <p:cNvPr id="84995" name="Rectangle 3"/>
          <p:cNvSpPr>
            <a:spLocks noGrp="1" noChangeArrowheads="1"/>
          </p:cNvSpPr>
          <p:nvPr>
            <p:ph type="body" idx="1"/>
          </p:nvPr>
        </p:nvSpPr>
        <p:spPr>
          <a:xfrm>
            <a:off x="2438400" y="5334000"/>
            <a:ext cx="7162800" cy="1143000"/>
          </a:xfrm>
          <a:noFill/>
          <a:ln/>
        </p:spPr>
        <p:txBody>
          <a:bodyPr/>
          <a:lstStyle/>
          <a:p>
            <a:pPr algn="ctr">
              <a:lnSpc>
                <a:spcPct val="90000"/>
              </a:lnSpc>
              <a:buFontTx/>
              <a:buNone/>
            </a:pPr>
            <a:r>
              <a:rPr lang="en-US" altLang="en-US" sz="2400"/>
              <a:t> 	The Enlightenment was an intellectual movement in Europe during the 18</a:t>
            </a:r>
            <a:r>
              <a:rPr lang="en-US" altLang="en-US" sz="2400" baseline="30000"/>
              <a:t>th</a:t>
            </a:r>
            <a:r>
              <a:rPr lang="en-US" altLang="en-US" sz="2400"/>
              <a:t> century that led to </a:t>
            </a:r>
            <a:br>
              <a:rPr lang="en-US" altLang="en-US" sz="2400"/>
            </a:br>
            <a:r>
              <a:rPr lang="en-US" altLang="en-US" sz="2400"/>
              <a:t>a whole new world view.</a:t>
            </a:r>
          </a:p>
        </p:txBody>
      </p:sp>
      <p:pic>
        <p:nvPicPr>
          <p:cNvPr id="84996" name="Picture 4" descr="sal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1524000"/>
            <a:ext cx="5791200" cy="3779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76175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altLang="en-US" b="1"/>
              <a:t>Voltaire (1694</a:t>
            </a:r>
            <a:r>
              <a:rPr lang="en-US" altLang="en-US" b="1">
                <a:cs typeface="Times New Roman" panose="02020603050405020304" pitchFamily="18" charset="0"/>
              </a:rPr>
              <a:t>–</a:t>
            </a:r>
            <a:r>
              <a:rPr lang="en-US" altLang="en-US" b="1"/>
              <a:t>1778)</a:t>
            </a:r>
          </a:p>
        </p:txBody>
      </p:sp>
      <p:sp>
        <p:nvSpPr>
          <p:cNvPr id="122883" name="Rectangle 3"/>
          <p:cNvSpPr>
            <a:spLocks noGrp="1" noChangeArrowheads="1"/>
          </p:cNvSpPr>
          <p:nvPr>
            <p:ph type="body" sz="half" idx="2"/>
          </p:nvPr>
        </p:nvSpPr>
        <p:spPr>
          <a:xfrm>
            <a:off x="6553200" y="2057400"/>
            <a:ext cx="3810000" cy="4114800"/>
          </a:xfrm>
        </p:spPr>
        <p:txBody>
          <a:bodyPr/>
          <a:lstStyle/>
          <a:p>
            <a:r>
              <a:rPr lang="en-US" altLang="en-US" sz="2400"/>
              <a:t>Most famous </a:t>
            </a:r>
            <a:r>
              <a:rPr lang="en-US" altLang="en-US" sz="2400" i="1"/>
              <a:t>philosophe</a:t>
            </a:r>
          </a:p>
          <a:p>
            <a:r>
              <a:rPr lang="en-US" altLang="en-US" sz="2400"/>
              <a:t>Wrote plays, essays, poetry, philosophy, and books</a:t>
            </a:r>
          </a:p>
          <a:p>
            <a:r>
              <a:rPr lang="en-US" altLang="en-US" sz="2400"/>
              <a:t>Attacked the “relics” of the medieval social order</a:t>
            </a:r>
          </a:p>
          <a:p>
            <a:r>
              <a:rPr lang="en-US" altLang="en-US" sz="2400"/>
              <a:t>Championed social, political, and religious tolerance</a:t>
            </a:r>
          </a:p>
        </p:txBody>
      </p:sp>
      <p:pic>
        <p:nvPicPr>
          <p:cNvPr id="122884" name="Picture 4" descr="Voltai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676400"/>
            <a:ext cx="4127500"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14790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wipe(up)">
                                      <p:cBhvr>
                                        <p:cTn id="7" dur="500"/>
                                        <p:tgtEl>
                                          <p:spTgt spid="1228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2883">
                                            <p:txEl>
                                              <p:pRg st="1" end="1"/>
                                            </p:txEl>
                                          </p:spTgt>
                                        </p:tgtEl>
                                        <p:attrNameLst>
                                          <p:attrName>style.visibility</p:attrName>
                                        </p:attrNameLst>
                                      </p:cBhvr>
                                      <p:to>
                                        <p:strVal val="visible"/>
                                      </p:to>
                                    </p:set>
                                    <p:animEffect transition="in" filter="wipe(up)">
                                      <p:cBhvr>
                                        <p:cTn id="12" dur="500"/>
                                        <p:tgtEl>
                                          <p:spTgt spid="1228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2883">
                                            <p:txEl>
                                              <p:pRg st="2" end="2"/>
                                            </p:txEl>
                                          </p:spTgt>
                                        </p:tgtEl>
                                        <p:attrNameLst>
                                          <p:attrName>style.visibility</p:attrName>
                                        </p:attrNameLst>
                                      </p:cBhvr>
                                      <p:to>
                                        <p:strVal val="visible"/>
                                      </p:to>
                                    </p:set>
                                    <p:animEffect transition="in" filter="wipe(up)">
                                      <p:cBhvr>
                                        <p:cTn id="17" dur="500"/>
                                        <p:tgtEl>
                                          <p:spTgt spid="1228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22883">
                                            <p:txEl>
                                              <p:pRg st="3" end="3"/>
                                            </p:txEl>
                                          </p:spTgt>
                                        </p:tgtEl>
                                        <p:attrNameLst>
                                          <p:attrName>style.visibility</p:attrName>
                                        </p:attrNameLst>
                                      </p:cBhvr>
                                      <p:to>
                                        <p:strVal val="visible"/>
                                      </p:to>
                                    </p:set>
                                    <p:animEffect transition="in" filter="wipe(up)">
                                      <p:cBhvr>
                                        <p:cTn id="22" dur="500"/>
                                        <p:tgtEl>
                                          <p:spTgt spid="1228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4"/>
          <p:cNvSpPr>
            <a:spLocks noGrp="1" noChangeArrowheads="1"/>
          </p:cNvSpPr>
          <p:nvPr>
            <p:ph type="title"/>
          </p:nvPr>
        </p:nvSpPr>
        <p:spPr>
          <a:xfrm>
            <a:off x="2209800" y="609600"/>
            <a:ext cx="7772400" cy="5867400"/>
          </a:xfrm>
        </p:spPr>
        <p:txBody>
          <a:bodyPr/>
          <a:lstStyle/>
          <a:p>
            <a:r>
              <a:rPr lang="en-US" altLang="en-US" sz="2400"/>
              <a:t>François-Marie Arouet, known more famously as Voltaire, was the most renowned of the philosophes. A prolific writer, much of his work either satirized or attacked what he called the “relics” of the medieval social order—in particular, the church and the aristocracy. Despite—or perhaps because of—his controversial ideas, he was in high demand at salons not just in France but throughout Europe as well. He lived in the court of Frederick the Great for a time, and he was friends with Catherine the Great. </a:t>
            </a:r>
            <a:br>
              <a:rPr lang="en-US" altLang="en-US" sz="2400"/>
            </a:br>
            <a:r>
              <a:rPr lang="en-US" altLang="en-US" sz="2400"/>
              <a:t/>
            </a:r>
            <a:br>
              <a:rPr lang="en-US" altLang="en-US" sz="2400"/>
            </a:br>
            <a:r>
              <a:rPr lang="en-US" altLang="en-US" sz="2400"/>
              <a:t>Above all, Voltaire attacked intolerance in society, politics, and religion. A famous quote usually attributed to Voltaire states, “I disapprove of what you say, but I will defend to the death your right to say it.” He felt that all governments were susceptible to tyranny, but he greatly admired the British model.</a:t>
            </a:r>
            <a:br>
              <a:rPr lang="en-US" altLang="en-US" sz="2400"/>
            </a:br>
            <a:r>
              <a:rPr lang="en-US" altLang="en-US" sz="2400"/>
              <a:t/>
            </a:r>
            <a:br>
              <a:rPr lang="en-US" altLang="en-US" sz="2400"/>
            </a:br>
            <a:endParaRPr lang="en-US" altLang="en-US" sz="2400"/>
          </a:p>
        </p:txBody>
      </p:sp>
    </p:spTree>
    <p:extLst>
      <p:ext uri="{BB962C8B-B14F-4D97-AF65-F5344CB8AC3E}">
        <p14:creationId xmlns:p14="http://schemas.microsoft.com/office/powerpoint/2010/main" val="36691806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US" altLang="en-US" b="1"/>
              <a:t>Women and the Enlightenment</a:t>
            </a:r>
            <a:r>
              <a:rPr lang="en-US" altLang="en-US"/>
              <a:t> </a:t>
            </a:r>
          </a:p>
        </p:txBody>
      </p:sp>
      <p:sp>
        <p:nvSpPr>
          <p:cNvPr id="126979" name="Rectangle 3"/>
          <p:cNvSpPr>
            <a:spLocks noGrp="1" noChangeArrowheads="1"/>
          </p:cNvSpPr>
          <p:nvPr>
            <p:ph type="body" idx="1"/>
          </p:nvPr>
        </p:nvSpPr>
        <p:spPr>
          <a:xfrm>
            <a:off x="5257800" y="2209800"/>
            <a:ext cx="2819400" cy="2971800"/>
          </a:xfrm>
        </p:spPr>
        <p:txBody>
          <a:bodyPr/>
          <a:lstStyle/>
          <a:p>
            <a:r>
              <a:rPr lang="en-US" altLang="en-US" sz="2800"/>
              <a:t>Changing views</a:t>
            </a:r>
          </a:p>
          <a:p>
            <a:r>
              <a:rPr lang="en-US" altLang="en-US" sz="2800"/>
              <a:t>Role of education</a:t>
            </a:r>
          </a:p>
          <a:p>
            <a:r>
              <a:rPr lang="en-US" altLang="en-US" sz="2800"/>
              <a:t>Equality</a:t>
            </a:r>
          </a:p>
        </p:txBody>
      </p:sp>
      <p:pic>
        <p:nvPicPr>
          <p:cNvPr id="126980" name="Picture 4" descr="wollstonecraf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1" y="1828800"/>
            <a:ext cx="2740025" cy="3200400"/>
          </a:xfrm>
          <a:prstGeom prst="rect">
            <a:avLst/>
          </a:prstGeom>
          <a:noFill/>
          <a:extLst>
            <a:ext uri="{909E8E84-426E-40DD-AFC4-6F175D3DCCD1}">
              <a14:hiddenFill xmlns:a14="http://schemas.microsoft.com/office/drawing/2010/main">
                <a:solidFill>
                  <a:srgbClr val="FFFFFF"/>
                </a:solidFill>
              </a14:hiddenFill>
            </a:ext>
          </a:extLst>
        </p:spPr>
      </p:pic>
      <p:pic>
        <p:nvPicPr>
          <p:cNvPr id="126981" name="Picture 5" descr="olympe_de_goug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6200" y="1828800"/>
            <a:ext cx="2547938" cy="3200400"/>
          </a:xfrm>
          <a:prstGeom prst="rect">
            <a:avLst/>
          </a:prstGeom>
          <a:noFill/>
          <a:extLst>
            <a:ext uri="{909E8E84-426E-40DD-AFC4-6F175D3DCCD1}">
              <a14:hiddenFill xmlns:a14="http://schemas.microsoft.com/office/drawing/2010/main">
                <a:solidFill>
                  <a:srgbClr val="FFFFFF"/>
                </a:solidFill>
              </a14:hiddenFill>
            </a:ext>
          </a:extLst>
        </p:spPr>
      </p:pic>
      <p:sp>
        <p:nvSpPr>
          <p:cNvPr id="126982" name="Text Box 6"/>
          <p:cNvSpPr txBox="1">
            <a:spLocks noChangeArrowheads="1"/>
          </p:cNvSpPr>
          <p:nvPr/>
        </p:nvSpPr>
        <p:spPr bwMode="auto">
          <a:xfrm>
            <a:off x="2362200" y="5029201"/>
            <a:ext cx="2362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rPr>
              <a:t>Mary Wollstonecraft</a:t>
            </a:r>
          </a:p>
        </p:txBody>
      </p:sp>
      <p:sp>
        <p:nvSpPr>
          <p:cNvPr id="126983" name="Text Box 7"/>
          <p:cNvSpPr txBox="1">
            <a:spLocks noChangeArrowheads="1"/>
          </p:cNvSpPr>
          <p:nvPr/>
        </p:nvSpPr>
        <p:spPr bwMode="auto">
          <a:xfrm>
            <a:off x="7696200" y="5029201"/>
            <a:ext cx="2362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rPr>
              <a:t>Olympe de Gouges</a:t>
            </a:r>
          </a:p>
        </p:txBody>
      </p:sp>
    </p:spTree>
    <p:extLst>
      <p:ext uri="{BB962C8B-B14F-4D97-AF65-F5344CB8AC3E}">
        <p14:creationId xmlns:p14="http://schemas.microsoft.com/office/powerpoint/2010/main" val="6012399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wipe(up)">
                                      <p:cBhvr>
                                        <p:cTn id="7" dur="500"/>
                                        <p:tgtEl>
                                          <p:spTgt spid="1269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6979">
                                            <p:txEl>
                                              <p:pRg st="1" end="1"/>
                                            </p:txEl>
                                          </p:spTgt>
                                        </p:tgtEl>
                                        <p:attrNameLst>
                                          <p:attrName>style.visibility</p:attrName>
                                        </p:attrNameLst>
                                      </p:cBhvr>
                                      <p:to>
                                        <p:strVal val="visible"/>
                                      </p:to>
                                    </p:set>
                                    <p:animEffect transition="in" filter="wipe(up)">
                                      <p:cBhvr>
                                        <p:cTn id="12" dur="500"/>
                                        <p:tgtEl>
                                          <p:spTgt spid="1269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6979">
                                            <p:txEl>
                                              <p:pRg st="2" end="2"/>
                                            </p:txEl>
                                          </p:spTgt>
                                        </p:tgtEl>
                                        <p:attrNameLst>
                                          <p:attrName>style.visibility</p:attrName>
                                        </p:attrNameLst>
                                      </p:cBhvr>
                                      <p:to>
                                        <p:strVal val="visible"/>
                                      </p:to>
                                    </p:set>
                                    <p:animEffect transition="in" filter="wipe(up)">
                                      <p:cBhvr>
                                        <p:cTn id="17" dur="500"/>
                                        <p:tgtEl>
                                          <p:spTgt spid="1269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US" altLang="en-US" b="1"/>
              <a:t>Mary Wollstonecraft</a:t>
            </a:r>
          </a:p>
        </p:txBody>
      </p:sp>
      <p:sp>
        <p:nvSpPr>
          <p:cNvPr id="129027" name="Rectangle 3"/>
          <p:cNvSpPr>
            <a:spLocks noGrp="1" noChangeArrowheads="1"/>
          </p:cNvSpPr>
          <p:nvPr>
            <p:ph type="body" sz="half" idx="4294967295"/>
          </p:nvPr>
        </p:nvSpPr>
        <p:spPr>
          <a:xfrm>
            <a:off x="6858000" y="1981200"/>
            <a:ext cx="3810000" cy="4114800"/>
          </a:xfrm>
        </p:spPr>
        <p:txBody>
          <a:bodyPr/>
          <a:lstStyle/>
          <a:p>
            <a:r>
              <a:rPr lang="en-US" altLang="en-US" sz="2800"/>
              <a:t>Declaration of the Rights of Man</a:t>
            </a:r>
          </a:p>
          <a:p>
            <a:r>
              <a:rPr lang="en-US" altLang="en-US" sz="2800" i="1"/>
              <a:t>A Vindication of the Rights of Women</a:t>
            </a:r>
          </a:p>
        </p:txBody>
      </p:sp>
      <p:pic>
        <p:nvPicPr>
          <p:cNvPr id="129028" name="Picture 4" descr="wollstonecraf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1" y="1676400"/>
            <a:ext cx="3914775"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98694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Effect transition="in" filter="wipe(up)">
                                      <p:cBhvr>
                                        <p:cTn id="7" dur="500"/>
                                        <p:tgtEl>
                                          <p:spTgt spid="1290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9027">
                                            <p:txEl>
                                              <p:pRg st="1" end="1"/>
                                            </p:txEl>
                                          </p:spTgt>
                                        </p:tgtEl>
                                        <p:attrNameLst>
                                          <p:attrName>style.visibility</p:attrName>
                                        </p:attrNameLst>
                                      </p:cBhvr>
                                      <p:to>
                                        <p:strVal val="visible"/>
                                      </p:to>
                                    </p:set>
                                    <p:animEffect transition="in" filter="wipe(up)">
                                      <p:cBhvr>
                                        <p:cTn id="12" dur="500"/>
                                        <p:tgtEl>
                                          <p:spTgt spid="1290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0" name="Rectangle 4"/>
          <p:cNvSpPr>
            <a:spLocks noGrp="1" noChangeArrowheads="1"/>
          </p:cNvSpPr>
          <p:nvPr>
            <p:ph type="title"/>
          </p:nvPr>
        </p:nvSpPr>
        <p:spPr>
          <a:xfrm>
            <a:off x="1752600" y="609600"/>
            <a:ext cx="8686800" cy="6248400"/>
          </a:xfrm>
        </p:spPr>
        <p:txBody>
          <a:bodyPr/>
          <a:lstStyle/>
          <a:p>
            <a:r>
              <a:rPr lang="en-US" altLang="en-US" sz="2000" b="1"/>
              <a:t>During the early days of the French Revolution, the National Assembly adopted the Declaration of the Rights of Man. The document drew equally upon Enlightenment ideas and current events at the time to make statements both about basic political rights and the particular abuses which many had suffered under the rule of Louis XVI. </a:t>
            </a:r>
            <a:br>
              <a:rPr lang="en-US" altLang="en-US" sz="2000" b="1"/>
            </a:br>
            <a:r>
              <a:rPr lang="en-US" altLang="en-US" sz="2000" b="1"/>
              <a:t/>
            </a:r>
            <a:br>
              <a:rPr lang="en-US" altLang="en-US" sz="2000" b="1"/>
            </a:br>
            <a:r>
              <a:rPr lang="en-US" altLang="en-US" sz="2000" b="1"/>
              <a:t/>
            </a:r>
            <a:br>
              <a:rPr lang="en-US" altLang="en-US" sz="2000" b="1"/>
            </a:br>
            <a:r>
              <a:rPr lang="en-US" altLang="en-US" sz="2000" b="1"/>
              <a:t>In 1792, Mary Wollstonecraft, a teacher and writer from Great Britain, composed A Vindication of the Rights of Women. Wollstonecraft had been living in Paris during the French Revolution and knew many of its leaders. The publication of the Declaration prompted her to outline her philosophy on the inequalities that existed between the sexes. She was disheartened by the fact that in spite of their belief in equality, the leaders of the Revolution did not extend that equality to women. She saw this as hypocritical and hoped her work would convince French leaders (especially Talleyrand, to whom she dedicated the book) to recognize that women had the same natural rights and intellectual capacity as men.</a:t>
            </a:r>
            <a:r>
              <a:rPr lang="en-US" altLang="en-US" sz="2000"/>
              <a:t/>
            </a:r>
            <a:br>
              <a:rPr lang="en-US" altLang="en-US" sz="2000"/>
            </a:br>
            <a:r>
              <a:rPr lang="en-US" altLang="en-US" sz="3200"/>
              <a:t/>
            </a:r>
            <a:br>
              <a:rPr lang="en-US" altLang="en-US" sz="3200"/>
            </a:br>
            <a:endParaRPr lang="en-US" altLang="en-US" sz="3200"/>
          </a:p>
        </p:txBody>
      </p:sp>
    </p:spTree>
    <p:extLst>
      <p:ext uri="{BB962C8B-B14F-4D97-AF65-F5344CB8AC3E}">
        <p14:creationId xmlns:p14="http://schemas.microsoft.com/office/powerpoint/2010/main" val="6661150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altLang="en-US" b="1"/>
              <a:t>Deism</a:t>
            </a:r>
          </a:p>
        </p:txBody>
      </p:sp>
      <p:sp>
        <p:nvSpPr>
          <p:cNvPr id="134147" name="Rectangle 3"/>
          <p:cNvSpPr>
            <a:spLocks noGrp="1" noChangeArrowheads="1"/>
          </p:cNvSpPr>
          <p:nvPr>
            <p:ph type="body" idx="1"/>
          </p:nvPr>
        </p:nvSpPr>
        <p:spPr>
          <a:xfrm>
            <a:off x="1981200" y="2057400"/>
            <a:ext cx="3124200" cy="3962400"/>
          </a:xfrm>
        </p:spPr>
        <p:txBody>
          <a:bodyPr/>
          <a:lstStyle/>
          <a:p>
            <a:r>
              <a:rPr lang="en-US" altLang="en-US" sz="2400"/>
              <a:t>Deists believed in God but rejected organized religion</a:t>
            </a:r>
          </a:p>
          <a:p>
            <a:r>
              <a:rPr lang="en-US" altLang="en-US" sz="2400"/>
              <a:t>Morality could be achieved by following reason rather than the teachings of the church</a:t>
            </a:r>
          </a:p>
        </p:txBody>
      </p:sp>
      <p:sp>
        <p:nvSpPr>
          <p:cNvPr id="134148" name="Text Box 4"/>
          <p:cNvSpPr txBox="1">
            <a:spLocks noChangeArrowheads="1"/>
          </p:cNvSpPr>
          <p:nvPr/>
        </p:nvSpPr>
        <p:spPr bwMode="auto">
          <a:xfrm>
            <a:off x="5105400" y="6140450"/>
            <a:ext cx="5181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pPr>
            <a:r>
              <a:rPr lang="en-US" altLang="en-US">
                <a:solidFill>
                  <a:srgbClr val="000000"/>
                </a:solidFill>
              </a:rPr>
              <a:t>Lord Edward Herbert of Cherbury, founder of deism</a:t>
            </a:r>
          </a:p>
        </p:txBody>
      </p:sp>
      <p:pic>
        <p:nvPicPr>
          <p:cNvPr id="134149" name="Picture 5" descr="Herbert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828800"/>
            <a:ext cx="5486400" cy="4279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6621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4147">
                                            <p:txEl>
                                              <p:pRg st="0" end="0"/>
                                            </p:txEl>
                                          </p:spTgt>
                                        </p:tgtEl>
                                        <p:attrNameLst>
                                          <p:attrName>style.visibility</p:attrName>
                                        </p:attrNameLst>
                                      </p:cBhvr>
                                      <p:to>
                                        <p:strVal val="visible"/>
                                      </p:to>
                                    </p:set>
                                    <p:animEffect transition="in" filter="wipe(up)">
                                      <p:cBhvr>
                                        <p:cTn id="7" dur="500"/>
                                        <p:tgtEl>
                                          <p:spTgt spid="134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34147">
                                            <p:txEl>
                                              <p:pRg st="1" end="1"/>
                                            </p:txEl>
                                          </p:spTgt>
                                        </p:tgtEl>
                                        <p:attrNameLst>
                                          <p:attrName>style.visibility</p:attrName>
                                        </p:attrNameLst>
                                      </p:cBhvr>
                                      <p:to>
                                        <p:strVal val="visible"/>
                                      </p:to>
                                    </p:set>
                                    <p:animEffect transition="in" filter="wipe(up)">
                                      <p:cBhvr>
                                        <p:cTn id="12" dur="500"/>
                                        <p:tgtEl>
                                          <p:spTgt spid="1341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altLang="en-US" b="1"/>
              <a:t>Deism (continued)</a:t>
            </a:r>
          </a:p>
        </p:txBody>
      </p:sp>
      <p:sp>
        <p:nvSpPr>
          <p:cNvPr id="136195" name="Rectangle 3"/>
          <p:cNvSpPr>
            <a:spLocks noGrp="1" noChangeArrowheads="1"/>
          </p:cNvSpPr>
          <p:nvPr>
            <p:ph type="body" idx="1"/>
          </p:nvPr>
        </p:nvSpPr>
        <p:spPr>
          <a:xfrm>
            <a:off x="7315200" y="2133600"/>
            <a:ext cx="2667000" cy="1905000"/>
          </a:xfrm>
        </p:spPr>
        <p:txBody>
          <a:bodyPr/>
          <a:lstStyle/>
          <a:p>
            <a:r>
              <a:rPr lang="en-US" altLang="en-US" sz="2800"/>
              <a:t>The “great watchmaker”</a:t>
            </a:r>
          </a:p>
          <a:p>
            <a:r>
              <a:rPr lang="en-US" altLang="en-US" sz="2800"/>
              <a:t>Thomas Paine</a:t>
            </a:r>
          </a:p>
        </p:txBody>
      </p:sp>
      <p:pic>
        <p:nvPicPr>
          <p:cNvPr id="136196" name="Picture 4" descr="pa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1" y="1752600"/>
            <a:ext cx="3082925" cy="4724400"/>
          </a:xfrm>
          <a:prstGeom prst="rect">
            <a:avLst/>
          </a:prstGeom>
          <a:noFill/>
          <a:extLst>
            <a:ext uri="{909E8E84-426E-40DD-AFC4-6F175D3DCCD1}">
              <a14:hiddenFill xmlns:a14="http://schemas.microsoft.com/office/drawing/2010/main">
                <a:solidFill>
                  <a:srgbClr val="FFFFFF"/>
                </a:solidFill>
              </a14:hiddenFill>
            </a:ext>
          </a:extLst>
        </p:spPr>
      </p:pic>
      <p:sp>
        <p:nvSpPr>
          <p:cNvPr id="136197" name="Text Box 5"/>
          <p:cNvSpPr txBox="1">
            <a:spLocks noChangeArrowheads="1"/>
          </p:cNvSpPr>
          <p:nvPr/>
        </p:nvSpPr>
        <p:spPr bwMode="auto">
          <a:xfrm>
            <a:off x="1524000" y="3733800"/>
            <a:ext cx="1981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fontAlgn="base">
              <a:spcBef>
                <a:spcPct val="50000"/>
              </a:spcBef>
              <a:spcAft>
                <a:spcPct val="0"/>
              </a:spcAft>
            </a:pPr>
            <a:r>
              <a:rPr lang="en-US" altLang="en-US">
                <a:solidFill>
                  <a:srgbClr val="000000"/>
                </a:solidFill>
              </a:rPr>
              <a:t>Thomas</a:t>
            </a:r>
            <a:br>
              <a:rPr lang="en-US" altLang="en-US">
                <a:solidFill>
                  <a:srgbClr val="000000"/>
                </a:solidFill>
              </a:rPr>
            </a:br>
            <a:r>
              <a:rPr lang="en-US" altLang="en-US">
                <a:solidFill>
                  <a:srgbClr val="000000"/>
                </a:solidFill>
              </a:rPr>
              <a:t> Paine</a:t>
            </a:r>
          </a:p>
        </p:txBody>
      </p:sp>
    </p:spTree>
    <p:extLst>
      <p:ext uri="{BB962C8B-B14F-4D97-AF65-F5344CB8AC3E}">
        <p14:creationId xmlns:p14="http://schemas.microsoft.com/office/powerpoint/2010/main" val="25151458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animEffect transition="in" filter="wipe(up)">
                                      <p:cBhvr>
                                        <p:cTn id="7" dur="500"/>
                                        <p:tgtEl>
                                          <p:spTgt spid="136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36195">
                                            <p:txEl>
                                              <p:pRg st="1" end="1"/>
                                            </p:txEl>
                                          </p:spTgt>
                                        </p:tgtEl>
                                        <p:attrNameLst>
                                          <p:attrName>style.visibility</p:attrName>
                                        </p:attrNameLst>
                                      </p:cBhvr>
                                      <p:to>
                                        <p:strVal val="visible"/>
                                      </p:to>
                                    </p:set>
                                    <p:animEffect transition="in" filter="wipe(up)">
                                      <p:cBhvr>
                                        <p:cTn id="12" dur="500"/>
                                        <p:tgtEl>
                                          <p:spTgt spid="136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Rectangle 4"/>
          <p:cNvSpPr>
            <a:spLocks noGrp="1" noChangeArrowheads="1"/>
          </p:cNvSpPr>
          <p:nvPr>
            <p:ph type="title"/>
          </p:nvPr>
        </p:nvSpPr>
        <p:spPr>
          <a:xfrm>
            <a:off x="1752600" y="762000"/>
            <a:ext cx="8686800" cy="6096000"/>
          </a:xfrm>
        </p:spPr>
        <p:txBody>
          <a:bodyPr/>
          <a:lstStyle/>
          <a:p>
            <a:r>
              <a:rPr lang="en-US" altLang="en-US" sz="2400"/>
              <a:t>Enlightenment philosophy emphasized experience and reason, while the Church asked worshipers to accept its principles on faith, so a conflict here was inevitable.</a:t>
            </a:r>
            <a:r>
              <a:rPr lang="en-US" altLang="en-US" sz="2400" b="1" u="sng"/>
              <a:t> Deists</a:t>
            </a:r>
            <a:r>
              <a:rPr lang="en-US" altLang="en-US" sz="2400"/>
              <a:t> viewed God as the “great watchmaker” whose creation—the universe—operated as smoothly as a fine Swiss watch. The task, as Enlightenment thinkers envisioned it, was to try to discover the principles that governed the functioning of this “watch.” Deism thus centered around a belief in a God who operated according to reason and whose existence could be seen in the natural order and logic of all that He had created. </a:t>
            </a:r>
            <a:br>
              <a:rPr lang="en-US" altLang="en-US" sz="2400"/>
            </a:br>
            <a:r>
              <a:rPr lang="en-US" altLang="en-US" sz="2400"/>
              <a:t/>
            </a:r>
            <a:br>
              <a:rPr lang="en-US" altLang="en-US" sz="2400"/>
            </a:br>
            <a:r>
              <a:rPr lang="en-US" altLang="en-US" sz="2400"/>
              <a:t>Thomas Paine, famous primarily for writing the classic pamphlet Common Sense, was also a key theorist of deism. In his essay “Of the Religion of Deism Compared with the Christian Religion,” Paine asserted that “there is a happiness in Deism, when rightly understood, that is not to be found in any other system of religion” because deism did not force its followers to “stifle reason” in order to accept its tenets. </a:t>
            </a:r>
            <a:br>
              <a:rPr lang="en-US" altLang="en-US" sz="2400"/>
            </a:br>
            <a:endParaRPr lang="en-US" altLang="en-US" sz="2400"/>
          </a:p>
        </p:txBody>
      </p:sp>
    </p:spTree>
    <p:extLst>
      <p:ext uri="{BB962C8B-B14F-4D97-AF65-F5344CB8AC3E}">
        <p14:creationId xmlns:p14="http://schemas.microsoft.com/office/powerpoint/2010/main" val="3116370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ltLang="en-US" b="1"/>
              <a:t>The Scientific Revolution</a:t>
            </a:r>
          </a:p>
        </p:txBody>
      </p:sp>
      <p:sp>
        <p:nvSpPr>
          <p:cNvPr id="87043" name="Rectangle 3"/>
          <p:cNvSpPr>
            <a:spLocks noGrp="1" noChangeArrowheads="1"/>
          </p:cNvSpPr>
          <p:nvPr>
            <p:ph type="body" sz="half" idx="2"/>
          </p:nvPr>
        </p:nvSpPr>
        <p:spPr/>
        <p:txBody>
          <a:bodyPr/>
          <a:lstStyle/>
          <a:p>
            <a:pPr>
              <a:buFont typeface="Wingdings" panose="05000000000000000000" pitchFamily="2" charset="2"/>
              <a:buNone/>
            </a:pPr>
            <a:r>
              <a:rPr lang="en-US" altLang="en-US" sz="2800">
                <a:latin typeface="Perpetua" panose="02020502060401020303" pitchFamily="18" charset="0"/>
              </a:rPr>
              <a:t>	</a:t>
            </a:r>
            <a:endParaRPr lang="en-US" altLang="en-US" sz="2800"/>
          </a:p>
        </p:txBody>
      </p:sp>
      <p:pic>
        <p:nvPicPr>
          <p:cNvPr id="87044" name="Picture 4" descr="wcG209"/>
          <p:cNvPicPr>
            <a:picLocks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2057400" y="1828800"/>
            <a:ext cx="5257800" cy="3943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7045" name="Text Box 5"/>
          <p:cNvSpPr txBox="1">
            <a:spLocks noChangeArrowheads="1"/>
          </p:cNvSpPr>
          <p:nvPr/>
        </p:nvSpPr>
        <p:spPr bwMode="auto">
          <a:xfrm>
            <a:off x="7391400" y="2514600"/>
            <a:ext cx="3200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30000"/>
              </a:spcBef>
              <a:spcAft>
                <a:spcPct val="0"/>
              </a:spcAft>
            </a:pPr>
            <a:r>
              <a:rPr lang="en-US" altLang="en-US" sz="2800">
                <a:solidFill>
                  <a:srgbClr val="000000"/>
                </a:solidFill>
                <a:cs typeface="Times New Roman" panose="02020603050405020304" pitchFamily="18" charset="0"/>
              </a:rPr>
              <a:t>The Enlightenment grew largely out of the new methods and discoveries achieved in the Scientific Revolution</a:t>
            </a:r>
            <a:endParaRPr lang="en-US" altLang="en-US" sz="2800">
              <a:solidFill>
                <a:srgbClr val="000000"/>
              </a:solidFill>
            </a:endParaRPr>
          </a:p>
        </p:txBody>
      </p:sp>
      <p:sp>
        <p:nvSpPr>
          <p:cNvPr id="87046" name="Text Box 6"/>
          <p:cNvSpPr txBox="1">
            <a:spLocks noChangeArrowheads="1"/>
          </p:cNvSpPr>
          <p:nvPr/>
        </p:nvSpPr>
        <p:spPr bwMode="auto">
          <a:xfrm>
            <a:off x="1981200" y="5791201"/>
            <a:ext cx="533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rPr>
              <a:t>The equatorial armillary, used for navigation on ships </a:t>
            </a:r>
          </a:p>
        </p:txBody>
      </p:sp>
    </p:spTree>
    <p:extLst>
      <p:ext uri="{BB962C8B-B14F-4D97-AF65-F5344CB8AC3E}">
        <p14:creationId xmlns:p14="http://schemas.microsoft.com/office/powerpoint/2010/main" val="4162014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ltLang="en-US" b="1"/>
              <a:t>Enlightenment Principles</a:t>
            </a:r>
          </a:p>
        </p:txBody>
      </p:sp>
      <p:sp>
        <p:nvSpPr>
          <p:cNvPr id="89091" name="Rectangle 3"/>
          <p:cNvSpPr>
            <a:spLocks noGrp="1" noChangeArrowheads="1"/>
          </p:cNvSpPr>
          <p:nvPr>
            <p:ph type="body" idx="1"/>
          </p:nvPr>
        </p:nvSpPr>
        <p:spPr>
          <a:xfrm>
            <a:off x="7696200" y="1981200"/>
            <a:ext cx="3124200" cy="4114800"/>
          </a:xfrm>
        </p:spPr>
        <p:txBody>
          <a:bodyPr/>
          <a:lstStyle/>
          <a:p>
            <a:pPr>
              <a:lnSpc>
                <a:spcPct val="90000"/>
              </a:lnSpc>
            </a:pPr>
            <a:r>
              <a:rPr lang="en-US" altLang="en-US" sz="2400"/>
              <a:t>Religion, tradition, and superstition limited independent thought</a:t>
            </a:r>
          </a:p>
          <a:p>
            <a:pPr>
              <a:lnSpc>
                <a:spcPct val="90000"/>
              </a:lnSpc>
            </a:pPr>
            <a:r>
              <a:rPr lang="en-US" altLang="en-US" sz="2400"/>
              <a:t>Accept knowledge based on observation, logic, and reason, not on faith</a:t>
            </a:r>
          </a:p>
          <a:p>
            <a:pPr>
              <a:lnSpc>
                <a:spcPct val="90000"/>
              </a:lnSpc>
            </a:pPr>
            <a:r>
              <a:rPr lang="en-US" altLang="en-US" sz="2400"/>
              <a:t>Scientific and academic thought should be secular </a:t>
            </a:r>
          </a:p>
        </p:txBody>
      </p:sp>
      <p:sp>
        <p:nvSpPr>
          <p:cNvPr id="89092" name="Text Box 4"/>
          <p:cNvSpPr txBox="1">
            <a:spLocks noChangeArrowheads="1"/>
          </p:cNvSpPr>
          <p:nvPr/>
        </p:nvSpPr>
        <p:spPr bwMode="auto">
          <a:xfrm>
            <a:off x="5715000" y="6019800"/>
            <a:ext cx="320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sz="2400">
              <a:solidFill>
                <a:srgbClr val="000000"/>
              </a:solidFill>
            </a:endParaRPr>
          </a:p>
        </p:txBody>
      </p:sp>
      <p:sp>
        <p:nvSpPr>
          <p:cNvPr id="89093" name="Text Box 5"/>
          <p:cNvSpPr txBox="1">
            <a:spLocks noChangeArrowheads="1"/>
          </p:cNvSpPr>
          <p:nvPr/>
        </p:nvSpPr>
        <p:spPr bwMode="auto">
          <a:xfrm>
            <a:off x="2133600" y="6172201"/>
            <a:ext cx="502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rPr>
              <a:t>A meeting of French Enlightenment thinkers</a:t>
            </a:r>
          </a:p>
        </p:txBody>
      </p:sp>
      <p:pic>
        <p:nvPicPr>
          <p:cNvPr id="89094" name="Picture 6" descr="Voltairephilosoph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905000"/>
            <a:ext cx="5867400" cy="424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70204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Effect transition="in" filter="wipe(up)">
                                      <p:cBhvr>
                                        <p:cTn id="7" dur="500"/>
                                        <p:tgtEl>
                                          <p:spTgt spid="890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9091">
                                            <p:txEl>
                                              <p:pRg st="1" end="1"/>
                                            </p:txEl>
                                          </p:spTgt>
                                        </p:tgtEl>
                                        <p:attrNameLst>
                                          <p:attrName>style.visibility</p:attrName>
                                        </p:attrNameLst>
                                      </p:cBhvr>
                                      <p:to>
                                        <p:strVal val="visible"/>
                                      </p:to>
                                    </p:set>
                                    <p:animEffect transition="in" filter="wipe(up)">
                                      <p:cBhvr>
                                        <p:cTn id="12" dur="500"/>
                                        <p:tgtEl>
                                          <p:spTgt spid="890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9091">
                                            <p:txEl>
                                              <p:pRg st="2" end="2"/>
                                            </p:txEl>
                                          </p:spTgt>
                                        </p:tgtEl>
                                        <p:attrNameLst>
                                          <p:attrName>style.visibility</p:attrName>
                                        </p:attrNameLst>
                                      </p:cBhvr>
                                      <p:to>
                                        <p:strVal val="visible"/>
                                      </p:to>
                                    </p:set>
                                    <p:animEffect transition="in" filter="wipe(up)">
                                      <p:cBhvr>
                                        <p:cTn id="17" dur="500"/>
                                        <p:tgtEl>
                                          <p:spTgt spid="890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ltLang="en-US" b="1"/>
              <a:t>The French </a:t>
            </a:r>
            <a:r>
              <a:rPr lang="en-US" altLang="en-US" b="1" i="1"/>
              <a:t>Salon</a:t>
            </a:r>
            <a:r>
              <a:rPr lang="en-US" altLang="en-US" b="1"/>
              <a:t> and the </a:t>
            </a:r>
            <a:r>
              <a:rPr lang="en-US" altLang="en-US" b="1" i="1"/>
              <a:t>Philosophes</a:t>
            </a:r>
            <a:endParaRPr lang="en-US" altLang="en-US" sz="4000" b="1"/>
          </a:p>
        </p:txBody>
      </p:sp>
      <p:sp>
        <p:nvSpPr>
          <p:cNvPr id="91139" name="Text Box 3"/>
          <p:cNvSpPr txBox="1">
            <a:spLocks noChangeArrowheads="1"/>
          </p:cNvSpPr>
          <p:nvPr/>
        </p:nvSpPr>
        <p:spPr bwMode="auto">
          <a:xfrm>
            <a:off x="6172200" y="6248401"/>
            <a:ext cx="411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rPr>
              <a:t>Madame de Pompadour</a:t>
            </a:r>
          </a:p>
        </p:txBody>
      </p:sp>
      <p:sp>
        <p:nvSpPr>
          <p:cNvPr id="91140" name="Rectangle 4"/>
          <p:cNvSpPr>
            <a:spLocks noChangeArrowheads="1"/>
          </p:cNvSpPr>
          <p:nvPr/>
        </p:nvSpPr>
        <p:spPr bwMode="auto">
          <a:xfrm>
            <a:off x="1752600" y="2362200"/>
            <a:ext cx="396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20000"/>
              </a:spcBef>
              <a:spcAft>
                <a:spcPct val="0"/>
              </a:spcAft>
              <a:buFontTx/>
              <a:buChar char="•"/>
            </a:pPr>
            <a:r>
              <a:rPr lang="en-US" altLang="en-US" sz="2800">
                <a:solidFill>
                  <a:srgbClr val="000000"/>
                </a:solidFill>
                <a:latin typeface="Times New Roman" panose="02020603050405020304" pitchFamily="18" charset="0"/>
              </a:rPr>
              <a:t>Madame de Pompadour</a:t>
            </a:r>
          </a:p>
          <a:p>
            <a:pPr fontAlgn="base">
              <a:spcBef>
                <a:spcPct val="20000"/>
              </a:spcBef>
              <a:spcAft>
                <a:spcPct val="0"/>
              </a:spcAft>
              <a:buFontTx/>
              <a:buChar char="•"/>
            </a:pPr>
            <a:r>
              <a:rPr lang="en-US" altLang="en-US" sz="2800" i="1">
                <a:solidFill>
                  <a:srgbClr val="000000"/>
                </a:solidFill>
                <a:latin typeface="Times New Roman" panose="02020603050405020304" pitchFamily="18" charset="0"/>
              </a:rPr>
              <a:t>Salons</a:t>
            </a:r>
            <a:r>
              <a:rPr lang="en-US" altLang="en-US" sz="2800">
                <a:solidFill>
                  <a:srgbClr val="000000"/>
                </a:solidFill>
                <a:latin typeface="Times New Roman" panose="02020603050405020304" pitchFamily="18" charset="0"/>
              </a:rPr>
              <a:t>: gatherings for aristocrats to discuss new theories and ideas</a:t>
            </a:r>
          </a:p>
          <a:p>
            <a:pPr fontAlgn="base">
              <a:spcBef>
                <a:spcPct val="20000"/>
              </a:spcBef>
              <a:spcAft>
                <a:spcPct val="0"/>
              </a:spcAft>
              <a:buFontTx/>
              <a:buChar char="•"/>
            </a:pPr>
            <a:r>
              <a:rPr lang="en-US" altLang="en-US" sz="2800" i="1">
                <a:solidFill>
                  <a:srgbClr val="000000"/>
                </a:solidFill>
                <a:latin typeface="Times New Roman" panose="02020603050405020304" pitchFamily="18" charset="0"/>
              </a:rPr>
              <a:t>Philosophes:</a:t>
            </a:r>
            <a:r>
              <a:rPr lang="en-US" altLang="en-US" sz="2800">
                <a:solidFill>
                  <a:srgbClr val="000000"/>
                </a:solidFill>
                <a:latin typeface="Times New Roman" panose="02020603050405020304" pitchFamily="18" charset="0"/>
              </a:rPr>
              <a:t> French Enlightenment thinkers who attended the salons</a:t>
            </a:r>
          </a:p>
        </p:txBody>
      </p:sp>
      <p:pic>
        <p:nvPicPr>
          <p:cNvPr id="91141" name="Picture 5" descr="pompad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1905000"/>
            <a:ext cx="4381500" cy="4381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91373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1140">
                                            <p:txEl>
                                              <p:pRg st="0" end="0"/>
                                            </p:txEl>
                                          </p:spTgt>
                                        </p:tgtEl>
                                        <p:attrNameLst>
                                          <p:attrName>style.visibility</p:attrName>
                                        </p:attrNameLst>
                                      </p:cBhvr>
                                      <p:to>
                                        <p:strVal val="visible"/>
                                      </p:to>
                                    </p:set>
                                    <p:animEffect transition="in" filter="wipe(up)">
                                      <p:cBhvr>
                                        <p:cTn id="7" dur="500"/>
                                        <p:tgtEl>
                                          <p:spTgt spid="9114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1140">
                                            <p:txEl>
                                              <p:pRg st="1" end="1"/>
                                            </p:txEl>
                                          </p:spTgt>
                                        </p:tgtEl>
                                        <p:attrNameLst>
                                          <p:attrName>style.visibility</p:attrName>
                                        </p:attrNameLst>
                                      </p:cBhvr>
                                      <p:to>
                                        <p:strVal val="visible"/>
                                      </p:to>
                                    </p:set>
                                    <p:animEffect transition="in" filter="wipe(up)">
                                      <p:cBhvr>
                                        <p:cTn id="12" dur="500"/>
                                        <p:tgtEl>
                                          <p:spTgt spid="9114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1140">
                                            <p:txEl>
                                              <p:pRg st="2" end="2"/>
                                            </p:txEl>
                                          </p:spTgt>
                                        </p:tgtEl>
                                        <p:attrNameLst>
                                          <p:attrName>style.visibility</p:attrName>
                                        </p:attrNameLst>
                                      </p:cBhvr>
                                      <p:to>
                                        <p:strVal val="visible"/>
                                      </p:to>
                                    </p:set>
                                    <p:animEffect transition="in" filter="wipe(up)">
                                      <p:cBhvr>
                                        <p:cTn id="17" dur="500"/>
                                        <p:tgtEl>
                                          <p:spTgt spid="911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ltLang="en-US" b="1"/>
              <a:t>The </a:t>
            </a:r>
            <a:r>
              <a:rPr lang="en-US" altLang="en-US" b="1" i="1"/>
              <a:t>Encyclop</a:t>
            </a:r>
            <a:r>
              <a:rPr lang="en-US" altLang="en-US" b="1" i="1">
                <a:cs typeface="Times New Roman" panose="02020603050405020304" pitchFamily="18" charset="0"/>
              </a:rPr>
              <a:t>é</a:t>
            </a:r>
            <a:r>
              <a:rPr lang="en-US" altLang="en-US" b="1" i="1"/>
              <a:t>die</a:t>
            </a:r>
          </a:p>
        </p:txBody>
      </p:sp>
      <p:sp>
        <p:nvSpPr>
          <p:cNvPr id="93187" name="Rectangle 3"/>
          <p:cNvSpPr>
            <a:spLocks noGrp="1" noChangeArrowheads="1"/>
          </p:cNvSpPr>
          <p:nvPr>
            <p:ph type="body" idx="1"/>
          </p:nvPr>
        </p:nvSpPr>
        <p:spPr>
          <a:xfrm>
            <a:off x="2209800" y="1828800"/>
            <a:ext cx="3886200" cy="4114800"/>
          </a:xfrm>
        </p:spPr>
        <p:txBody>
          <a:bodyPr/>
          <a:lstStyle/>
          <a:p>
            <a:r>
              <a:rPr lang="en-US" altLang="en-US" sz="2800"/>
              <a:t>Major achievement of the </a:t>
            </a:r>
            <a:r>
              <a:rPr lang="en-US" altLang="en-US" sz="2800" i="1"/>
              <a:t>philosophes</a:t>
            </a:r>
          </a:p>
          <a:p>
            <a:r>
              <a:rPr lang="en-US" altLang="en-US" sz="2800"/>
              <a:t>Begun in 1745; completed in 1765</a:t>
            </a:r>
          </a:p>
        </p:txBody>
      </p:sp>
      <p:pic>
        <p:nvPicPr>
          <p:cNvPr id="93188" name="Picture 4" descr="encyclopedi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1828801"/>
            <a:ext cx="2743200" cy="4105275"/>
          </a:xfrm>
          <a:prstGeom prst="rect">
            <a:avLst/>
          </a:prstGeom>
          <a:noFill/>
          <a:extLst>
            <a:ext uri="{909E8E84-426E-40DD-AFC4-6F175D3DCCD1}">
              <a14:hiddenFill xmlns:a14="http://schemas.microsoft.com/office/drawing/2010/main">
                <a:solidFill>
                  <a:srgbClr val="FFFFFF"/>
                </a:solidFill>
              </a14:hiddenFill>
            </a:ext>
          </a:extLst>
        </p:spPr>
      </p:pic>
      <p:sp>
        <p:nvSpPr>
          <p:cNvPr id="93189" name="Text Box 5"/>
          <p:cNvSpPr txBox="1">
            <a:spLocks noChangeArrowheads="1"/>
          </p:cNvSpPr>
          <p:nvPr/>
        </p:nvSpPr>
        <p:spPr bwMode="auto">
          <a:xfrm>
            <a:off x="6934200" y="5943600"/>
            <a:ext cx="2971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a:solidFill>
                  <a:srgbClr val="000000"/>
                </a:solidFill>
              </a:rPr>
              <a:t>Frontspiece to the </a:t>
            </a:r>
            <a:r>
              <a:rPr lang="en-US" altLang="en-US" i="1">
                <a:solidFill>
                  <a:srgbClr val="000000"/>
                </a:solidFill>
              </a:rPr>
              <a:t>Encyclop</a:t>
            </a:r>
            <a:r>
              <a:rPr lang="en-US" altLang="en-US" i="1">
                <a:solidFill>
                  <a:srgbClr val="000000"/>
                </a:solidFill>
                <a:cs typeface="Times New Roman" panose="02020603050405020304" pitchFamily="18" charset="0"/>
              </a:rPr>
              <a:t>é</a:t>
            </a:r>
            <a:r>
              <a:rPr lang="en-US" altLang="en-US" i="1">
                <a:solidFill>
                  <a:srgbClr val="000000"/>
                </a:solidFill>
              </a:rPr>
              <a:t>die</a:t>
            </a:r>
            <a:endParaRPr lang="en-US" altLang="en-US">
              <a:solidFill>
                <a:srgbClr val="000000"/>
              </a:solidFill>
            </a:endParaRPr>
          </a:p>
        </p:txBody>
      </p:sp>
    </p:spTree>
    <p:extLst>
      <p:ext uri="{BB962C8B-B14F-4D97-AF65-F5344CB8AC3E}">
        <p14:creationId xmlns:p14="http://schemas.microsoft.com/office/powerpoint/2010/main" val="42079728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Effect transition="in" filter="wipe(up)">
                                      <p:cBhvr>
                                        <p:cTn id="7" dur="500"/>
                                        <p:tgtEl>
                                          <p:spTgt spid="931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3187">
                                            <p:txEl>
                                              <p:pRg st="1" end="1"/>
                                            </p:txEl>
                                          </p:spTgt>
                                        </p:tgtEl>
                                        <p:attrNameLst>
                                          <p:attrName>style.visibility</p:attrName>
                                        </p:attrNameLst>
                                      </p:cBhvr>
                                      <p:to>
                                        <p:strVal val="visible"/>
                                      </p:to>
                                    </p:set>
                                    <p:animEffect transition="in" filter="wipe(up)">
                                      <p:cBhvr>
                                        <p:cTn id="12" dur="500"/>
                                        <p:tgtEl>
                                          <p:spTgt spid="931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2209800" y="685800"/>
            <a:ext cx="7772400" cy="762000"/>
          </a:xfrm>
        </p:spPr>
        <p:txBody>
          <a:bodyPr/>
          <a:lstStyle/>
          <a:p>
            <a:r>
              <a:rPr lang="en-US" altLang="en-US" b="1"/>
              <a:t>The </a:t>
            </a:r>
            <a:r>
              <a:rPr lang="en-US" altLang="en-US" b="1" i="1"/>
              <a:t>Encyclop</a:t>
            </a:r>
            <a:r>
              <a:rPr lang="en-US" altLang="en-US" b="1" i="1">
                <a:cs typeface="Times New Roman" panose="02020603050405020304" pitchFamily="18" charset="0"/>
              </a:rPr>
              <a:t>é</a:t>
            </a:r>
            <a:r>
              <a:rPr lang="en-US" altLang="en-US" b="1" i="1"/>
              <a:t>die </a:t>
            </a:r>
            <a:r>
              <a:rPr lang="en-US" altLang="en-US" b="1"/>
              <a:t>(continued)</a:t>
            </a:r>
            <a:endParaRPr lang="en-US" altLang="en-US" b="1" i="1"/>
          </a:p>
        </p:txBody>
      </p:sp>
      <p:sp>
        <p:nvSpPr>
          <p:cNvPr id="95235" name="Rectangle 3"/>
          <p:cNvSpPr>
            <a:spLocks noGrp="1" noChangeArrowheads="1"/>
          </p:cNvSpPr>
          <p:nvPr>
            <p:ph type="body" idx="1"/>
          </p:nvPr>
        </p:nvSpPr>
        <p:spPr>
          <a:xfrm>
            <a:off x="6629400" y="1828800"/>
            <a:ext cx="3886200" cy="4114800"/>
          </a:xfrm>
        </p:spPr>
        <p:txBody>
          <a:bodyPr/>
          <a:lstStyle/>
          <a:p>
            <a:r>
              <a:rPr lang="en-US" altLang="en-US" sz="2800"/>
              <a:t>Denis Diderot and </a:t>
            </a:r>
            <a:r>
              <a:rPr lang="en-US" altLang="en-US" sz="2800">
                <a:cs typeface="Times New Roman" panose="02020603050405020304" pitchFamily="18" charset="0"/>
              </a:rPr>
              <a:t>Jean Le Rond d’Alembert</a:t>
            </a:r>
          </a:p>
          <a:p>
            <a:r>
              <a:rPr lang="en-US" altLang="en-US" sz="2800">
                <a:cs typeface="Times New Roman" panose="02020603050405020304" pitchFamily="18" charset="0"/>
              </a:rPr>
              <a:t>Banned by the Catholic Church</a:t>
            </a:r>
          </a:p>
        </p:txBody>
      </p:sp>
      <p:sp>
        <p:nvSpPr>
          <p:cNvPr id="95236" name="Text Box 4"/>
          <p:cNvSpPr txBox="1">
            <a:spLocks noChangeArrowheads="1"/>
          </p:cNvSpPr>
          <p:nvPr/>
        </p:nvSpPr>
        <p:spPr bwMode="auto">
          <a:xfrm>
            <a:off x="2819400" y="6172200"/>
            <a:ext cx="3733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pPr>
            <a:r>
              <a:rPr lang="en-US" altLang="en-US" i="1">
                <a:solidFill>
                  <a:srgbClr val="000000"/>
                </a:solidFill>
              </a:rPr>
              <a:t>Encyclop</a:t>
            </a:r>
            <a:r>
              <a:rPr lang="en-US" altLang="en-US" i="1">
                <a:solidFill>
                  <a:srgbClr val="000000"/>
                </a:solidFill>
                <a:cs typeface="Times New Roman" panose="02020603050405020304" pitchFamily="18" charset="0"/>
              </a:rPr>
              <a:t>é</a:t>
            </a:r>
            <a:r>
              <a:rPr lang="en-US" altLang="en-US" i="1">
                <a:solidFill>
                  <a:srgbClr val="000000"/>
                </a:solidFill>
              </a:rPr>
              <a:t>die</a:t>
            </a:r>
            <a:r>
              <a:rPr lang="en-US" altLang="en-US">
                <a:solidFill>
                  <a:srgbClr val="000000"/>
                </a:solidFill>
              </a:rPr>
              <a:t> editor Denis Diderot</a:t>
            </a:r>
          </a:p>
        </p:txBody>
      </p:sp>
      <p:pic>
        <p:nvPicPr>
          <p:cNvPr id="95237" name="Picture 5" descr="Diderot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1" y="1600200"/>
            <a:ext cx="3738563" cy="464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33031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Effect transition="in" filter="wipe(up)">
                                      <p:cBhvr>
                                        <p:cTn id="7" dur="500"/>
                                        <p:tgtEl>
                                          <p:spTgt spid="952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5235">
                                            <p:txEl>
                                              <p:pRg st="1" end="1"/>
                                            </p:txEl>
                                          </p:spTgt>
                                        </p:tgtEl>
                                        <p:attrNameLst>
                                          <p:attrName>style.visibility</p:attrName>
                                        </p:attrNameLst>
                                      </p:cBhvr>
                                      <p:to>
                                        <p:strVal val="visible"/>
                                      </p:to>
                                    </p:set>
                                    <p:animEffect transition="in" filter="wipe(up)">
                                      <p:cBhvr>
                                        <p:cTn id="12" dur="500"/>
                                        <p:tgtEl>
                                          <p:spTgt spid="952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ltLang="en-US" b="1"/>
              <a:t>Thomas Hobbes (1588</a:t>
            </a:r>
            <a:r>
              <a:rPr lang="en-US" altLang="en-US" b="1">
                <a:cs typeface="Times New Roman" panose="02020603050405020304" pitchFamily="18" charset="0"/>
              </a:rPr>
              <a:t>–</a:t>
            </a:r>
            <a:r>
              <a:rPr lang="en-US" altLang="en-US" b="1"/>
              <a:t>1679)</a:t>
            </a:r>
          </a:p>
        </p:txBody>
      </p:sp>
      <p:sp>
        <p:nvSpPr>
          <p:cNvPr id="101379" name="Rectangle 3"/>
          <p:cNvSpPr>
            <a:spLocks noGrp="1" noChangeArrowheads="1"/>
          </p:cNvSpPr>
          <p:nvPr>
            <p:ph type="body" idx="1"/>
          </p:nvPr>
        </p:nvSpPr>
        <p:spPr>
          <a:xfrm>
            <a:off x="2057400" y="1981200"/>
            <a:ext cx="3962400" cy="4114800"/>
          </a:xfrm>
        </p:spPr>
        <p:txBody>
          <a:bodyPr/>
          <a:lstStyle/>
          <a:p>
            <a:r>
              <a:rPr lang="en-US" altLang="en-US" sz="2400"/>
              <a:t>Applied rational analysis to the study of government</a:t>
            </a:r>
          </a:p>
          <a:p>
            <a:r>
              <a:rPr lang="en-US" altLang="en-US" sz="2400"/>
              <a:t>Attacked the concept of divine right, yet supported a strong monarchy</a:t>
            </a:r>
          </a:p>
          <a:p>
            <a:r>
              <a:rPr lang="en-US" altLang="en-US" sz="2400"/>
              <a:t>Believed that humans were basically driven by passions and needed to be kept in check by a powerful ruler</a:t>
            </a:r>
          </a:p>
        </p:txBody>
      </p:sp>
      <p:pic>
        <p:nvPicPr>
          <p:cNvPr id="101380" name="Picture 4" descr="hobbe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1" y="1676400"/>
            <a:ext cx="4183063"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33249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wipe(up)">
                                      <p:cBhvr>
                                        <p:cTn id="7" dur="500"/>
                                        <p:tgtEl>
                                          <p:spTgt spid="1013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1379">
                                            <p:txEl>
                                              <p:pRg st="1" end="1"/>
                                            </p:txEl>
                                          </p:spTgt>
                                        </p:tgtEl>
                                        <p:attrNameLst>
                                          <p:attrName>style.visibility</p:attrName>
                                        </p:attrNameLst>
                                      </p:cBhvr>
                                      <p:to>
                                        <p:strVal val="visible"/>
                                      </p:to>
                                    </p:set>
                                    <p:animEffect transition="in" filter="wipe(up)">
                                      <p:cBhvr>
                                        <p:cTn id="12" dur="500"/>
                                        <p:tgtEl>
                                          <p:spTgt spid="1013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1379">
                                            <p:txEl>
                                              <p:pRg st="2" end="2"/>
                                            </p:txEl>
                                          </p:spTgt>
                                        </p:tgtEl>
                                        <p:attrNameLst>
                                          <p:attrName>style.visibility</p:attrName>
                                        </p:attrNameLst>
                                      </p:cBhvr>
                                      <p:to>
                                        <p:strVal val="visible"/>
                                      </p:to>
                                    </p:set>
                                    <p:animEffect transition="in" filter="wipe(up)">
                                      <p:cBhvr>
                                        <p:cTn id="17" dur="500"/>
                                        <p:tgtEl>
                                          <p:spTgt spid="1013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Rectangle 4"/>
          <p:cNvSpPr>
            <a:spLocks noGrp="1" noChangeArrowheads="1"/>
          </p:cNvSpPr>
          <p:nvPr>
            <p:ph type="title"/>
          </p:nvPr>
        </p:nvSpPr>
        <p:spPr>
          <a:xfrm>
            <a:off x="1752600" y="762000"/>
            <a:ext cx="8686800" cy="5943600"/>
          </a:xfrm>
        </p:spPr>
        <p:txBody>
          <a:bodyPr/>
          <a:lstStyle/>
          <a:p>
            <a:r>
              <a:rPr lang="en-US" altLang="en-US" sz="2400" b="1"/>
              <a:t>Englishman Thomas Hobbes was one of the first thinkers to apply rational analysis to the study of government. In his famous work Leviathan, Hobbes attacked the notion of the “divine right of kings,” which held that monarchs ruled because they had been appointed by God. Instead, he believed that a ruler derived sovereignty from the implicit consent of the people. Not surprisingly, this radical concept met with near-universal disdain.</a:t>
            </a:r>
            <a:br>
              <a:rPr lang="en-US" altLang="en-US" sz="2400" b="1"/>
            </a:br>
            <a:r>
              <a:rPr lang="en-US" altLang="en-US" sz="2400" b="1"/>
              <a:t>Although it seemed to many that Hobbes was attacking monarchy, in reality he favored having strong, authoritarian rulers because of conclusions he drew about human nature. Hobbes somewhat pessimistically believed that people were driven by their passions, and that only a powerful ruler could keep society from degenerating into conflict and chaos. Without a monarch to exercise control, Hobbes wrote that people’s lives would be “solitary, poor, nasty, brutish, and short.”</a:t>
            </a:r>
            <a:r>
              <a:rPr lang="en-US" altLang="en-US" sz="1800" b="1"/>
              <a:t> </a:t>
            </a:r>
          </a:p>
        </p:txBody>
      </p:sp>
    </p:spTree>
    <p:extLst>
      <p:ext uri="{BB962C8B-B14F-4D97-AF65-F5344CB8AC3E}">
        <p14:creationId xmlns:p14="http://schemas.microsoft.com/office/powerpoint/2010/main" val="1111879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1161</TotalTime>
  <Words>3830</Words>
  <Application>Microsoft Office PowerPoint</Application>
  <PresentationFormat>Widescreen</PresentationFormat>
  <Paragraphs>145</Paragraphs>
  <Slides>27</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Perpetua</vt:lpstr>
      <vt:lpstr>Times New Roman</vt:lpstr>
      <vt:lpstr>Wingdings</vt:lpstr>
      <vt:lpstr>Default Design</vt:lpstr>
      <vt:lpstr>The Enlightenment</vt:lpstr>
      <vt:lpstr>What Was the Enlightenment?</vt:lpstr>
      <vt:lpstr>The Scientific Revolution</vt:lpstr>
      <vt:lpstr>Enlightenment Principles</vt:lpstr>
      <vt:lpstr>The French Salon and the Philosophes</vt:lpstr>
      <vt:lpstr>The Encyclopédie</vt:lpstr>
      <vt:lpstr>The Encyclopédie (continued)</vt:lpstr>
      <vt:lpstr>Thomas Hobbes (1588–1679)</vt:lpstr>
      <vt:lpstr>Englishman Thomas Hobbes was one of the first thinkers to apply rational analysis to the study of government. In his famous work Leviathan, Hobbes attacked the notion of the “divine right of kings,” which held that monarchs ruled because they had been appointed by God. Instead, he believed that a ruler derived sovereignty from the implicit consent of the people. Not surprisingly, this radical concept met with near-universal disdain. Although it seemed to many that Hobbes was attacking monarchy, in reality he favored having strong, authoritarian rulers because of conclusions he drew about human nature. Hobbes somewhat pessimistically believed that people were driven by their passions, and that only a powerful ruler could keep society from degenerating into conflict and chaos. Without a monarch to exercise control, Hobbes wrote that people’s lives would be “solitary, poor, nasty, brutish, and short.” </vt:lpstr>
      <vt:lpstr>John Locke (1632–1704)</vt:lpstr>
      <vt:lpstr>Locke (continued)</vt:lpstr>
      <vt:lpstr> #1:  In his two Treatises of Government, Locke attacked the divine right of kings and authoritarian government. He promoted a constitutional monarchy that derived its power from the law and from the consent of the people. He also believed that a government’s primary responsibility was to protect individual property: he wrote, “The great and chief end, therefore, of men uniting into commonwealths, and putting themselves under government, is the preservation of their property; to which in the state of Nature there are many things wanting.”    #2:  Locke believed that in the state of nature, individuals had natural rights, which he referred to as “all the rights and privileges of the law of Nature.” Locke claimed that one such right was to defend one’s “property” (which he defined as “his life, liberty, and estate”) against the “injuries and attempts of other men.” Locke built on this assumption, suggesting that if any ruler or government violated these natural rights, the people would have the right to change the government—by force if necessary.  </vt:lpstr>
      <vt:lpstr>Baron de Montesquieu  (1689–1755) </vt:lpstr>
      <vt:lpstr>The Baron de Montesquieu was a French nobleman whose primary contributions to the Enlightenment’s political thought came in his 1748 treatise The Spirit of the Laws. Years before writing the treatise, Montesquieu had visited several European countries, carefully observing the workings of each nation’s government. In The Spirit of the Laws, he laid out a comparative study of types of governments, then put forward his own theory of government. </vt:lpstr>
      <vt:lpstr>Montesquieu (continued) </vt:lpstr>
      <vt:lpstr>Montesquieu identified three sorts of governmental power: legislative, executive “in respect to things dependent on the law of nations,” and executive “in regard to those things that depend on civil law” (i.e., the judiciary). Montesquieu believed that if one person or group of people held any two or all three of these powers, it would result in “tyrannical laws” executed in a “tyrannical manner.” His ideas here provided the basis for the doctrine known as “separation of powers,” which significantly influenced the framers of the U.S. Constitution and thus the shaping of the American government.   Montesquieu did not believe that democracy was the best form of government. Instead, he favored a constitutional monarchy based on the British model. He greatly admired Britain’s government because he felt that Parliament, the king, and the courts worked separately and efficiently since each could limit the power of the other. This idea of the different branches of government each preventing the others from obtaining too much power later led to the theory of “checks and balances,” which also influenced the framers of the U.S. Constitution. </vt:lpstr>
      <vt:lpstr>LOCKE AND MONTESQUIEU INFLUENCED THE AMERICAN FOUNDING FATHERS AND THE FRAMERS OF THE CONSTITUTION MORE THAN ANY OTHER PHILOSOPHERS.</vt:lpstr>
      <vt:lpstr>Jean-Jacques Rousseau (1712–1778)</vt:lpstr>
      <vt:lpstr>Rousseau is probably best known for his idea of the “social compact,” which he outlined in his book The Social Contract. Locke had viewed societies as having been created through mutual consent of all members. Rousseau went a step further, claiming that instead of mere consent, individuals forming a society entered into a “social compact” with one another. The social compact balanced benefits with obligations. Those who entered into it would receive mutual protection and defense, along with assistance in overcoming obstacles that they could not conquer individually. In return, the social compact obligated members of society to subordinate their “natural liberty” (i.e., the freedom enjoyed by individuals in the state of nature) to “the supreme direction of the general will.”  </vt:lpstr>
      <vt:lpstr>Voltaire (1694–1778)</vt:lpstr>
      <vt:lpstr>François-Marie Arouet, known more famously as Voltaire, was the most renowned of the philosophes. A prolific writer, much of his work either satirized or attacked what he called the “relics” of the medieval social order—in particular, the church and the aristocracy. Despite—or perhaps because of—his controversial ideas, he was in high demand at salons not just in France but throughout Europe as well. He lived in the court of Frederick the Great for a time, and he was friends with Catherine the Great.   Above all, Voltaire attacked intolerance in society, politics, and religion. A famous quote usually attributed to Voltaire states, “I disapprove of what you say, but I will defend to the death your right to say it.” He felt that all governments were susceptible to tyranny, but he greatly admired the British model.  </vt:lpstr>
      <vt:lpstr>Women and the Enlightenment </vt:lpstr>
      <vt:lpstr>Mary Wollstonecraft</vt:lpstr>
      <vt:lpstr>During the early days of the French Revolution, the National Assembly adopted the Declaration of the Rights of Man. The document drew equally upon Enlightenment ideas and current events at the time to make statements both about basic political rights and the particular abuses which many had suffered under the rule of Louis XVI.    In 1792, Mary Wollstonecraft, a teacher and writer from Great Britain, composed A Vindication of the Rights of Women. Wollstonecraft had been living in Paris during the French Revolution and knew many of its leaders. The publication of the Declaration prompted her to outline her philosophy on the inequalities that existed between the sexes. She was disheartened by the fact that in spite of their belief in equality, the leaders of the Revolution did not extend that equality to women. She saw this as hypocritical and hoped her work would convince French leaders (especially Talleyrand, to whom she dedicated the book) to recognize that women had the same natural rights and intellectual capacity as men.  </vt:lpstr>
      <vt:lpstr>Deism</vt:lpstr>
      <vt:lpstr>Deism (continued)</vt:lpstr>
      <vt:lpstr>Enlightenment philosophy emphasized experience and reason, while the Church asked worshipers to accept its principles on faith, so a conflict here was inevitable. Deists viewed God as the “great watchmaker” whose creation—the universe—operated as smoothly as a fine Swiss watch. The task, as Enlightenment thinkers envisioned it, was to try to discover the principles that governed the functioning of this “watch.” Deism thus centered around a belief in a God who operated according to reason and whose existence could be seen in the natural order and logic of all that He had created.   Thomas Paine, famous primarily for writing the classic pamphlet Common Sense, was also a key theorist of deism. In his essay “Of the Religion of Deism Compared with the Christian Religion,” Paine asserted that “there is a happiness in Deism, when rightly understood, that is not to be found in any other system of religion” because deism did not force its followers to “stifle reason” in order to accept its tenets.  </vt:lpstr>
    </vt:vector>
  </TitlesOfParts>
  <Company>CCSD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Alissa F Groll</dc:creator>
  <cp:lastModifiedBy>Alissa F Groll</cp:lastModifiedBy>
  <cp:revision>3</cp:revision>
  <dcterms:created xsi:type="dcterms:W3CDTF">2015-04-21T20:48:14Z</dcterms:created>
  <dcterms:modified xsi:type="dcterms:W3CDTF">2015-04-22T16:09:41Z</dcterms:modified>
</cp:coreProperties>
</file>