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4"/>
  </p:handoutMasterIdLst>
  <p:sldIdLst>
    <p:sldId id="256" r:id="rId2"/>
    <p:sldId id="257" r:id="rId3"/>
    <p:sldId id="269" r:id="rId4"/>
    <p:sldId id="260" r:id="rId5"/>
    <p:sldId id="268" r:id="rId6"/>
    <p:sldId id="258" r:id="rId7"/>
    <p:sldId id="259" r:id="rId8"/>
    <p:sldId id="261" r:id="rId9"/>
    <p:sldId id="262" r:id="rId10"/>
    <p:sldId id="263" r:id="rId11"/>
    <p:sldId id="265" r:id="rId12"/>
    <p:sldId id="267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56582CE-CD1C-4B0E-90A8-64849512C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311D81-FFAF-47D2-BA7F-3F5B4442A24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4916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9C2C1-E0FD-46AA-B317-D930DCDBA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2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8A8D6-D297-4480-92F4-96254FF601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43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D85D941-65BC-4352-81DB-78972C2880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5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81BEA2-1303-4F2A-9445-5043E31EF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1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9E1887-C7B4-4077-A309-4EFA40915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55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C14AB5-4BED-44B8-861D-D613F98536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5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3726D-8134-4A97-BD68-960D34D17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3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72F3C-CE60-4CD8-9262-3942F851E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FCC8-E23C-4407-9A60-85AB6116D7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AA0E4-0F0B-46C3-9164-E9876CCFB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BE851-EB38-4AFE-9009-4B43A5BA1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78840-2450-4867-8920-8F7F1B23D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0D4A5-71AC-4FA0-9113-1D5D9E772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8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302C-C5EB-407B-B99E-20897DB5E3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6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07B5E0C-02B9-4C20-9BB1-8D0D34DC0B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Features of Civilization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0250"/>
            <a:ext cx="6934200" cy="2209800"/>
          </a:xfrm>
        </p:spPr>
        <p:txBody>
          <a:bodyPr/>
          <a:lstStyle/>
          <a:p>
            <a:r>
              <a:rPr lang="en-US"/>
              <a:t>[Civilization] is roughly anything we do and the monkeys don't.  </a:t>
            </a:r>
          </a:p>
          <a:p>
            <a:r>
              <a:rPr lang="en-US"/>
              <a:t>~Lord Raglan~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30725"/>
          </a:xfrm>
        </p:spPr>
        <p:txBody>
          <a:bodyPr/>
          <a:lstStyle/>
          <a:p>
            <a:r>
              <a:rPr lang="en-US" sz="2400"/>
              <a:t>Construction projects paid for through taxes &amp; constructed by a government for the benefit or use of the people.</a:t>
            </a:r>
          </a:p>
          <a:p>
            <a:r>
              <a:rPr lang="en-US" sz="2400"/>
              <a:t>Includes temples, palaces, roads, sewers, irrigation systems, defensive walls, etc. </a:t>
            </a:r>
          </a:p>
        </p:txBody>
      </p:sp>
      <p:pic>
        <p:nvPicPr>
          <p:cNvPr id="12294" name="Picture 6" descr="roa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4588" y="1617663"/>
            <a:ext cx="3481387" cy="234632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 descr="wal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4130675"/>
            <a:ext cx="3505200" cy="234632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 Writing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530725"/>
          </a:xfrm>
        </p:spPr>
        <p:txBody>
          <a:bodyPr/>
          <a:lstStyle/>
          <a:p>
            <a:r>
              <a:rPr lang="en-US" sz="2200"/>
              <a:t>Most likely began in temples where priests needed to record information about rituals &amp; prayers.</a:t>
            </a:r>
          </a:p>
          <a:p>
            <a:r>
              <a:rPr lang="en-US" sz="2200"/>
              <a:t>Scribes developed a complex system of pictograms that represented things in life.</a:t>
            </a:r>
          </a:p>
          <a:p>
            <a:r>
              <a:rPr lang="en-US" sz="2200"/>
              <a:t>Writing allowed people to record &amp; later refer to treaties, contracts, tax rolls, laws, &amp; history.</a:t>
            </a:r>
          </a:p>
        </p:txBody>
      </p:sp>
      <p:pic>
        <p:nvPicPr>
          <p:cNvPr id="14346" name="Picture 10" descr="su_sig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9675" y="1600200"/>
            <a:ext cx="3438525" cy="46482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r>
              <a:rPr lang="en-US" dirty="0"/>
              <a:t>of Civilization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Cities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Job Specialization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Bureaucracy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Organized Religion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Social Organization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Arts and Architecture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Public Works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Long Distance Trade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Writing</a:t>
            </a:r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 Cities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473575"/>
            <a:ext cx="8229600" cy="1851025"/>
          </a:xfrm>
        </p:spPr>
        <p:txBody>
          <a:bodyPr/>
          <a:lstStyle/>
          <a:p>
            <a:r>
              <a:rPr lang="en-US" sz="2400" dirty="0"/>
              <a:t>The central feature of civilizations.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ities </a:t>
            </a:r>
            <a:r>
              <a:rPr lang="en-US" sz="2400" dirty="0"/>
              <a:t>emerged when farmers began to produce surplus food to support larger populations.</a:t>
            </a:r>
          </a:p>
        </p:txBody>
      </p:sp>
      <p:pic>
        <p:nvPicPr>
          <p:cNvPr id="3079" name="Picture 7" descr="U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597025"/>
            <a:ext cx="3293388" cy="267017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9" descr="harapp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3060" y="1601788"/>
            <a:ext cx="4052392" cy="266541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2189163"/>
          </a:xfrm>
        </p:spPr>
        <p:txBody>
          <a:bodyPr/>
          <a:lstStyle/>
          <a:p>
            <a:r>
              <a:rPr lang="en-US" dirty="0"/>
              <a:t>the way in which goods and services are made, sold, and used in a country or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Specialization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267200" cy="5105400"/>
          </a:xfrm>
        </p:spPr>
        <p:txBody>
          <a:bodyPr/>
          <a:lstStyle/>
          <a:p>
            <a:r>
              <a:rPr lang="en-US" sz="2400" dirty="0"/>
              <a:t>New </a:t>
            </a:r>
            <a:r>
              <a:rPr lang="en-US" sz="2400" dirty="0" smtClean="0"/>
              <a:t>technologies </a:t>
            </a:r>
            <a:r>
              <a:rPr lang="en-US" sz="2400" dirty="0"/>
              <a:t>developed so rapidly, no individual could master all the skills needed.</a:t>
            </a:r>
          </a:p>
          <a:p>
            <a:r>
              <a:rPr lang="en-US" sz="2400" dirty="0"/>
              <a:t>As artisans emerged, who focused only a single craft, quality &amp; diversity of products increased.</a:t>
            </a:r>
          </a:p>
          <a:p>
            <a:r>
              <a:rPr lang="en-US" sz="2400" dirty="0"/>
              <a:t>Bronze Age- copper &amp; bronze tools &amp; weapons</a:t>
            </a:r>
          </a:p>
          <a:p>
            <a:endParaRPr lang="en-US" sz="2600" dirty="0"/>
          </a:p>
        </p:txBody>
      </p:sp>
      <p:pic>
        <p:nvPicPr>
          <p:cNvPr id="9222" name="Picture 6" descr="potter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4114800"/>
            <a:ext cx="3200400" cy="2478088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Picture 9" descr="bronz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3200400" cy="2287588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 Distance Trade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133850"/>
            <a:ext cx="8229600" cy="2190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As people travelled farther afield in search of natural resources, trade routes developed.</a:t>
            </a:r>
          </a:p>
          <a:p>
            <a:pPr>
              <a:lnSpc>
                <a:spcPct val="90000"/>
              </a:lnSpc>
            </a:pPr>
            <a:r>
              <a:rPr lang="en-US" sz="2200"/>
              <a:t>A specialized class of traders called merchants arose &amp; trade expeditions covered ever longer distances.</a:t>
            </a:r>
          </a:p>
          <a:p>
            <a:pPr>
              <a:lnSpc>
                <a:spcPct val="90000"/>
              </a:lnSpc>
            </a:pPr>
            <a:r>
              <a:rPr lang="en-US" sz="2200"/>
              <a:t>Along with goods, ideas were actively traded. Cultural diffusion allowed people to improve their own skills &amp; way of life.</a:t>
            </a:r>
          </a:p>
        </p:txBody>
      </p:sp>
      <p:pic>
        <p:nvPicPr>
          <p:cNvPr id="13321" name="Picture 9" descr="dhow-sunset-6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5988" y="1601788"/>
            <a:ext cx="3579812" cy="238601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3" name="Picture 11" descr="camel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0438" y="1598613"/>
            <a:ext cx="3382962" cy="2439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01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 Government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72000" cy="4530725"/>
          </a:xfrm>
        </p:spPr>
        <p:txBody>
          <a:bodyPr/>
          <a:lstStyle/>
          <a:p>
            <a:r>
              <a:rPr lang="en-US" sz="2200"/>
              <a:t>A well organized central government was needed to:</a:t>
            </a:r>
            <a:r>
              <a:rPr lang="en-US" sz="2400"/>
              <a:t> </a:t>
            </a:r>
          </a:p>
          <a:p>
            <a:pPr lvl="1"/>
            <a:r>
              <a:rPr lang="en-US" sz="2000"/>
              <a:t>Oversee complex public works (irrigation &amp; construction)</a:t>
            </a:r>
          </a:p>
          <a:p>
            <a:pPr lvl="1"/>
            <a:r>
              <a:rPr lang="en-US" sz="2000"/>
              <a:t>Ensure a steady supply of food was available</a:t>
            </a:r>
          </a:p>
          <a:p>
            <a:pPr lvl="1"/>
            <a:r>
              <a:rPr lang="en-US" sz="2000"/>
              <a:t>Maintain order (laws &amp; punishments)</a:t>
            </a:r>
          </a:p>
          <a:p>
            <a:pPr lvl="1"/>
            <a:r>
              <a:rPr lang="en-US" sz="2000"/>
              <a:t>Organize defense</a:t>
            </a:r>
          </a:p>
          <a:p>
            <a:pPr lvl="1"/>
            <a:r>
              <a:rPr lang="en-US" sz="2000"/>
              <a:t>Collect taxes</a:t>
            </a:r>
          </a:p>
          <a:p>
            <a:pPr lvl="1"/>
            <a:r>
              <a:rPr lang="en-US" sz="2000"/>
              <a:t>Provide planning &amp; leadership</a:t>
            </a:r>
          </a:p>
        </p:txBody>
      </p:sp>
      <p:pic>
        <p:nvPicPr>
          <p:cNvPr id="7175" name="Picture 7" descr="nile_irrigatio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87500"/>
            <a:ext cx="2455863" cy="24511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7" name="Picture 9" descr="taxcollecto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4159250"/>
            <a:ext cx="2457450" cy="239395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 Organized </a:t>
            </a:r>
            <a:r>
              <a:rPr lang="en-US" dirty="0"/>
              <a:t>Religion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r>
              <a:rPr lang="en-US" sz="2000" dirty="0"/>
              <a:t>Ancient people believed they must appeal to gods </a:t>
            </a:r>
            <a:r>
              <a:rPr lang="en-US" sz="2000" dirty="0" smtClean="0"/>
              <a:t>who </a:t>
            </a:r>
            <a:r>
              <a:rPr lang="en-US" sz="2000" dirty="0"/>
              <a:t>control nature &amp; human </a:t>
            </a:r>
            <a:r>
              <a:rPr lang="en-US" sz="2000" dirty="0" smtClean="0"/>
              <a:t>activities.</a:t>
            </a:r>
          </a:p>
          <a:p>
            <a:r>
              <a:rPr lang="en-US" sz="2000" dirty="0" smtClean="0"/>
              <a:t>Polytheistic</a:t>
            </a:r>
            <a:endParaRPr lang="en-US" sz="2000" dirty="0"/>
          </a:p>
          <a:p>
            <a:r>
              <a:rPr lang="en-US" sz="2000" dirty="0"/>
              <a:t>According to ancient belief, the land only produced food if the gods looked favorably upon the people.</a:t>
            </a:r>
          </a:p>
          <a:p>
            <a:r>
              <a:rPr lang="en-US" sz="2000" dirty="0"/>
              <a:t>Priests </a:t>
            </a:r>
            <a:r>
              <a:rPr lang="en-US" sz="2000" dirty="0" smtClean="0"/>
              <a:t>were </a:t>
            </a:r>
            <a:r>
              <a:rPr lang="en-US" sz="2000" dirty="0"/>
              <a:t>necessary to carry out religious ceremonies that would please the gods &amp; ensure an abundant harvest.</a:t>
            </a:r>
          </a:p>
          <a:p>
            <a:endParaRPr lang="en-US" sz="2000" dirty="0"/>
          </a:p>
        </p:txBody>
      </p:sp>
      <p:pic>
        <p:nvPicPr>
          <p:cNvPr id="8197" name="Picture 5" descr="priest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524000"/>
            <a:ext cx="2743200" cy="23876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Picture 8" descr="karnak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4027488"/>
            <a:ext cx="4191000" cy="23368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 Social </a:t>
            </a:r>
            <a:r>
              <a:rPr lang="en-US" dirty="0"/>
              <a:t>Organization</a:t>
            </a:r>
          </a:p>
        </p:txBody>
      </p:sp>
      <p:pic>
        <p:nvPicPr>
          <p:cNvPr id="10246" name="Picture 6" descr="class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531938"/>
            <a:ext cx="5257800" cy="2366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40175"/>
            <a:ext cx="8229600" cy="2190750"/>
          </a:xfrm>
        </p:spPr>
        <p:txBody>
          <a:bodyPr/>
          <a:lstStyle/>
          <a:p>
            <a:r>
              <a:rPr lang="en-US" sz="2200"/>
              <a:t>A complex social hierarchy emerged as people were ranked in society according to the job they performed.</a:t>
            </a:r>
          </a:p>
          <a:p>
            <a:pPr lvl="1"/>
            <a:r>
              <a:rPr lang="en-US" sz="2000"/>
              <a:t>Nobility &amp; Priests</a:t>
            </a:r>
          </a:p>
          <a:p>
            <a:pPr lvl="1"/>
            <a:r>
              <a:rPr lang="en-US" sz="2000"/>
              <a:t>Warriors</a:t>
            </a:r>
          </a:p>
          <a:p>
            <a:pPr lvl="1"/>
            <a:r>
              <a:rPr lang="en-US" sz="2000"/>
              <a:t>Merchants &amp; Artisans</a:t>
            </a:r>
          </a:p>
          <a:p>
            <a:pPr lvl="1"/>
            <a:r>
              <a:rPr lang="en-US" sz="2000"/>
              <a:t>Farmers &amp; fishermen</a:t>
            </a:r>
          </a:p>
          <a:p>
            <a:pPr lvl="1"/>
            <a:r>
              <a:rPr lang="en-US" sz="2000"/>
              <a:t>Slaves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 Arts </a:t>
            </a:r>
            <a:r>
              <a:rPr lang="en-US" dirty="0"/>
              <a:t>&amp; Architecture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Art &amp; buildings expressed the values of the people who created them.</a:t>
            </a:r>
          </a:p>
          <a:p>
            <a:r>
              <a:rPr lang="en-US" sz="2400"/>
              <a:t>People often integrated myths, symbols, &amp; religious imagery into pottery, weaving, buildings, etc.</a:t>
            </a:r>
          </a:p>
        </p:txBody>
      </p:sp>
      <p:pic>
        <p:nvPicPr>
          <p:cNvPr id="11271" name="Picture 7" descr="castill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524000"/>
            <a:ext cx="3810000" cy="2859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2" name="Picture 8" descr="bul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4065588"/>
            <a:ext cx="3940175" cy="233521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2749</TotalTime>
  <Words>438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Garamond</vt:lpstr>
      <vt:lpstr>Times New Roman</vt:lpstr>
      <vt:lpstr>Verdana</vt:lpstr>
      <vt:lpstr>Wingdings</vt:lpstr>
      <vt:lpstr>Level</vt:lpstr>
      <vt:lpstr>Features of Civilization</vt:lpstr>
      <vt:lpstr>1- Cities</vt:lpstr>
      <vt:lpstr>2- Economy</vt:lpstr>
      <vt:lpstr>Job Specialization</vt:lpstr>
      <vt:lpstr>Long Distance Trade</vt:lpstr>
      <vt:lpstr>3- Government</vt:lpstr>
      <vt:lpstr>4- Organized Religion</vt:lpstr>
      <vt:lpstr>5- Social Organization</vt:lpstr>
      <vt:lpstr>6- Arts &amp; Architecture</vt:lpstr>
      <vt:lpstr>Public Works</vt:lpstr>
      <vt:lpstr>7- Writing</vt:lpstr>
      <vt:lpstr>Features of Civilization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Civilization</dc:title>
  <dc:creator>CCSD</dc:creator>
  <cp:lastModifiedBy>Alissa F Groll</cp:lastModifiedBy>
  <cp:revision>24</cp:revision>
  <dcterms:created xsi:type="dcterms:W3CDTF">2009-01-30T17:21:00Z</dcterms:created>
  <dcterms:modified xsi:type="dcterms:W3CDTF">2015-08-31T21:38:36Z</dcterms:modified>
</cp:coreProperties>
</file>