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7" r:id="rId2"/>
    <p:sldId id="258" r:id="rId3"/>
    <p:sldId id="268" r:id="rId4"/>
    <p:sldId id="259" r:id="rId5"/>
    <p:sldId id="276" r:id="rId6"/>
    <p:sldId id="277" r:id="rId7"/>
    <p:sldId id="278" r:id="rId8"/>
    <p:sldId id="271" r:id="rId9"/>
    <p:sldId id="275" r:id="rId10"/>
    <p:sldId id="262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66" autoAdjust="0"/>
    <p:restoredTop sz="94660"/>
  </p:normalViewPr>
  <p:slideViewPr>
    <p:cSldViewPr>
      <p:cViewPr varScale="1">
        <p:scale>
          <a:sx n="87" d="100"/>
          <a:sy n="87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0355-A4B2-46F0-A09C-5EDBAB014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9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E119-BD8C-4BB2-B20D-DF2C7CE04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00DD-8C9A-459B-9FBB-5D962A45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2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6000" baseline="0">
                <a:latin typeface="Blackadder ITC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9D79-F04F-4422-ACDE-2A6683629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E6FD-410C-4BDE-ADA2-C21738A6B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045E-13C8-4F85-A76C-9B8ADC82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6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D5E7-36DE-4D03-922A-21A41581F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4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BFA2-14D1-47BB-AEE4-429FDB16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8376-720E-4283-828B-46DD29D6D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4C52-5CAC-44E7-8762-EA34AB344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386-2093-4C2C-BE3F-79BF7981D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76F70-36AF-4206-A734-6962E8E04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8B72A-D5FF-4245-809A-EB6DFF4FC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9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BCCA-C419-447A-9D9B-B670D30A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9651F-D80D-4B3E-B3C2-2C866301A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114C-3AFE-4EB5-BBDE-6F760CAAE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7B33-CC4C-475D-8BA1-BF43097D9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5C291-AAD5-4B2E-8FB2-0F9EBEC04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5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3AB8885-9F20-4C3F-A86F-73B6ED53E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aseline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lackadder IT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6000" dirty="0" smtClean="0">
                <a:effectLst/>
                <a:latin typeface="Blackadder ITC" pitchFamily="82" charset="0"/>
              </a:rPr>
              <a:t>Kings &amp; Royalty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5029200"/>
          </a:xfrm>
          <a:noFill/>
        </p:spPr>
        <p:txBody>
          <a:bodyPr/>
          <a:lstStyle/>
          <a:p>
            <a:r>
              <a:rPr lang="en-US" sz="2800" dirty="0" smtClean="0">
                <a:effectLst/>
              </a:rPr>
              <a:t>Highest position</a:t>
            </a:r>
          </a:p>
          <a:p>
            <a:r>
              <a:rPr lang="en-US" sz="2800" dirty="0" smtClean="0">
                <a:effectLst/>
              </a:rPr>
              <a:t>Controlled large amounts of land</a:t>
            </a:r>
          </a:p>
          <a:p>
            <a:r>
              <a:rPr lang="en-US" sz="2800" dirty="0" smtClean="0">
                <a:effectLst/>
              </a:rPr>
              <a:t>Provided fiefs (land) to </a:t>
            </a:r>
            <a:r>
              <a:rPr lang="en-US" sz="2800" dirty="0" err="1" smtClean="0">
                <a:effectLst/>
              </a:rPr>
              <a:t>noblity</a:t>
            </a:r>
            <a:r>
              <a:rPr lang="en-US" sz="2800" dirty="0" smtClean="0">
                <a:effectLst/>
              </a:rPr>
              <a:t> in exchange for loyalty &amp; service</a:t>
            </a:r>
          </a:p>
          <a:p>
            <a:r>
              <a:rPr lang="en-US" sz="2800" dirty="0" smtClean="0">
                <a:effectLst/>
              </a:rPr>
              <a:t>Lived in a Castle</a:t>
            </a:r>
          </a:p>
          <a:p>
            <a:pPr lvl="1"/>
            <a:r>
              <a:rPr lang="en-US" sz="2400" dirty="0" smtClean="0">
                <a:effectLst/>
              </a:rPr>
              <a:t>Wooden strongholds at first</a:t>
            </a:r>
          </a:p>
          <a:p>
            <a:pPr lvl="1"/>
            <a:r>
              <a:rPr lang="en-US" sz="2400" dirty="0" smtClean="0">
                <a:effectLst/>
              </a:rPr>
              <a:t>By 1100, made of stone</a:t>
            </a:r>
          </a:p>
          <a:p>
            <a:endParaRPr lang="en-US" sz="2800" dirty="0" smtClean="0">
              <a:effectLst/>
            </a:endParaRPr>
          </a:p>
        </p:txBody>
      </p:sp>
      <p:pic>
        <p:nvPicPr>
          <p:cNvPr id="7172" name="Picture 5" descr="460px-king_henry_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5425" y="1943100"/>
            <a:ext cx="2924175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Peasants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Serfs were part of the land granted in </a:t>
            </a:r>
            <a:r>
              <a:rPr lang="en-US" sz="2400" dirty="0" smtClean="0"/>
              <a:t>fiefs</a:t>
            </a:r>
            <a:endParaRPr lang="en-US" sz="2400" dirty="0" smtClean="0">
              <a:effectLst/>
            </a:endParaRPr>
          </a:p>
          <a:p>
            <a:pPr eaLnBrk="1" hangingPunct="1">
              <a:defRPr/>
            </a:pPr>
            <a:r>
              <a:rPr lang="en-US" sz="2400" dirty="0" smtClean="0"/>
              <a:t>Some were freemen &amp; worked for wages</a:t>
            </a:r>
          </a:p>
          <a:p>
            <a:pPr eaLnBrk="1" hangingPunct="1">
              <a:defRPr/>
            </a:pPr>
            <a:r>
              <a:rPr lang="en-US" sz="2400" dirty="0" smtClean="0"/>
              <a:t>Remained in serfdom for life, close to slavery 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allowed peasants to live on land in exchange for food &amp; services</a:t>
            </a:r>
          </a:p>
        </p:txBody>
      </p:sp>
      <p:pic>
        <p:nvPicPr>
          <p:cNvPr id="11268" name="Picture 10" descr="SERF2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3787775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ap-medieval mano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0500"/>
            <a:ext cx="8686800" cy="651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Nobles &amp; Lords</a:t>
            </a:r>
          </a:p>
        </p:txBody>
      </p:sp>
      <p:pic>
        <p:nvPicPr>
          <p:cNvPr id="8195" name="Picture 9" descr="knightandlad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0" y="3657600"/>
            <a:ext cx="4154488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6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371600"/>
            <a:ext cx="7696200" cy="2286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Owned their fief &amp; everything on it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Lived on a Manor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Serfs &amp; Peasants worked the land for the lord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Provided food, services, &amp; soldiers for their liege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rot="21358795"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Clergy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848600" cy="21717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Each manor had some sort of religious building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Clergy lived in monasteries or churches on the Manor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Served the lord &amp; people on the manor for the Church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Received land &amp; support from the lord’s Manor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High ranking clergy could become lords with vassals</a:t>
            </a:r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3" y="3924300"/>
            <a:ext cx="4300537" cy="2730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Knights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343400" cy="5257800"/>
          </a:xfrm>
        </p:spPr>
        <p:txBody>
          <a:bodyPr/>
          <a:lstStyle/>
          <a:p>
            <a:r>
              <a:rPr lang="en-US" sz="2400" smtClean="0">
                <a:effectLst/>
              </a:rPr>
              <a:t>Received land from lord in exchange for fighting</a:t>
            </a:r>
          </a:p>
          <a:p>
            <a:r>
              <a:rPr lang="en-US" sz="2400" smtClean="0">
                <a:effectLst/>
              </a:rPr>
              <a:t>Starting training as a Paige at age of 7-8</a:t>
            </a:r>
          </a:p>
          <a:p>
            <a:r>
              <a:rPr lang="en-US" sz="2400" smtClean="0">
                <a:effectLst/>
              </a:rPr>
              <a:t>Became Squire at 13-14</a:t>
            </a:r>
          </a:p>
          <a:p>
            <a:r>
              <a:rPr lang="en-US" sz="2400" smtClean="0">
                <a:effectLst/>
              </a:rPr>
              <a:t>Knighthood at 18 years old</a:t>
            </a:r>
          </a:p>
          <a:p>
            <a:r>
              <a:rPr lang="en-US" sz="2400" smtClean="0">
                <a:effectLst/>
              </a:rPr>
              <a:t>Lived by code of </a:t>
            </a:r>
            <a:r>
              <a:rPr lang="en-US" sz="2400" i="1" smtClean="0">
                <a:effectLst/>
              </a:rPr>
              <a:t>Chivalry</a:t>
            </a:r>
          </a:p>
          <a:p>
            <a:pPr lvl="1"/>
            <a:r>
              <a:rPr lang="en-US" sz="2000" smtClean="0">
                <a:effectLst/>
              </a:rPr>
              <a:t>Bravery in battle</a:t>
            </a:r>
          </a:p>
          <a:p>
            <a:pPr lvl="1"/>
            <a:r>
              <a:rPr lang="en-US" sz="2000" smtClean="0">
                <a:effectLst/>
              </a:rPr>
              <a:t>Fight fair</a:t>
            </a:r>
          </a:p>
          <a:p>
            <a:pPr lvl="1"/>
            <a:r>
              <a:rPr lang="en-US" sz="2000" smtClean="0">
                <a:effectLst/>
              </a:rPr>
              <a:t>Keep promises</a:t>
            </a:r>
          </a:p>
          <a:p>
            <a:pPr lvl="1"/>
            <a:r>
              <a:rPr lang="en-US" sz="2000" smtClean="0">
                <a:effectLst/>
              </a:rPr>
              <a:t>Defend the Church</a:t>
            </a:r>
          </a:p>
          <a:p>
            <a:pPr lvl="1"/>
            <a:r>
              <a:rPr lang="en-US" sz="2000" smtClean="0">
                <a:effectLst/>
              </a:rPr>
              <a:t>Treat noble women with courtesy</a:t>
            </a:r>
          </a:p>
        </p:txBody>
      </p:sp>
      <p:pic>
        <p:nvPicPr>
          <p:cNvPr id="10244" name="Picture 7" descr="2knights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600200"/>
            <a:ext cx="35909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ffectLst/>
              </a:rPr>
              <a:t>Tradesmen</a:t>
            </a:r>
            <a:endParaRPr lang="en-US" dirty="0" smtClean="0">
              <a:effectLst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3801"/>
            <a:ext cx="4038600" cy="3708597"/>
          </a:xfrm>
        </p:spPr>
      </p:pic>
      <p:sp>
        <p:nvSpPr>
          <p:cNvPr id="327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267200" cy="48006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Medieval guilds: A </a:t>
            </a:r>
            <a:r>
              <a:rPr lang="en-US" sz="2200" dirty="0"/>
              <a:t>group of artisans engaged in the same </a:t>
            </a:r>
            <a:r>
              <a:rPr lang="en-US" sz="2200" dirty="0" smtClean="0"/>
              <a:t>occupation.</a:t>
            </a:r>
          </a:p>
          <a:p>
            <a:pPr marL="0" indent="0">
              <a:buNone/>
            </a:pPr>
            <a:r>
              <a:rPr lang="en-US" sz="2200" b="1" dirty="0" smtClean="0">
                <a:effectLst/>
              </a:rPr>
              <a:t>Commercial Monopoly: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effectLst/>
              </a:rPr>
              <a:t>Controlled membership &amp; wages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200" dirty="0" smtClean="0">
                <a:effectLst/>
              </a:rPr>
              <a:t>Apprentice</a:t>
            </a:r>
          </a:p>
          <a:p>
            <a:pPr marL="40005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200" dirty="0" smtClean="0">
                <a:effectLst/>
                <a:sym typeface="Wingdings"/>
              </a:rPr>
              <a:t>	</a:t>
            </a:r>
            <a:r>
              <a:rPr lang="en-US" sz="2200" dirty="0" smtClean="0">
                <a:effectLst/>
                <a:sym typeface="Wingdings" pitchFamily="2" charset="2"/>
              </a:rPr>
              <a:t> </a:t>
            </a:r>
          </a:p>
          <a:p>
            <a:pPr marL="40005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200" dirty="0" smtClean="0">
                <a:effectLst/>
                <a:sym typeface="Wingdings" pitchFamily="2" charset="2"/>
              </a:rPr>
              <a:t>Journeyman</a:t>
            </a:r>
          </a:p>
          <a:p>
            <a:pPr marL="40005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200" dirty="0" smtClean="0">
                <a:effectLst/>
                <a:sym typeface="Wingdings"/>
              </a:rPr>
              <a:t>	</a:t>
            </a:r>
            <a:endParaRPr lang="en-US" sz="2200" dirty="0" smtClean="0">
              <a:effectLst/>
              <a:sym typeface="Wingdings" pitchFamily="2" charset="2"/>
            </a:endParaRPr>
          </a:p>
          <a:p>
            <a:pPr marL="400050" lvl="1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effectLst/>
                <a:sym typeface="Wingdings" pitchFamily="2" charset="2"/>
              </a:rPr>
              <a:t>Master </a:t>
            </a:r>
            <a:r>
              <a:rPr lang="en-US" sz="2200" dirty="0">
                <a:effectLst/>
                <a:sym typeface="Wingdings" pitchFamily="2" charset="2"/>
              </a:rPr>
              <a:t>C</a:t>
            </a:r>
            <a:r>
              <a:rPr lang="en-US" sz="2200" dirty="0" smtClean="0">
                <a:effectLst/>
                <a:sym typeface="Wingdings" pitchFamily="2" charset="2"/>
              </a:rPr>
              <a:t>raftsman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effectLst/>
                <a:sym typeface="Wingdings" pitchFamily="2" charset="2"/>
              </a:rPr>
              <a:t>Controlled quality of the product [masterpiece]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effectLst/>
                <a:sym typeface="Wingdings" pitchFamily="2" charset="2"/>
              </a:rPr>
              <a:t>Controlled prices &amp; supplies of goods</a:t>
            </a:r>
            <a:endParaRPr lang="en-US" sz="2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8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A Silversmith’s Shop</a:t>
            </a:r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7500"/>
          <a:stretch>
            <a:fillRect/>
          </a:stretch>
        </p:blipFill>
        <p:spPr>
          <a:xfrm>
            <a:off x="1270000" y="1600200"/>
            <a:ext cx="6578600" cy="4933950"/>
          </a:xfrm>
          <a:noFill/>
          <a:ln>
            <a:solidFill>
              <a:srgbClr val="0051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6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Crest of a Cooper’s Guild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800" y="1524000"/>
            <a:ext cx="6654800" cy="499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3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Medieval  Trade</a:t>
            </a:r>
          </a:p>
        </p:txBody>
      </p:sp>
      <p:pic>
        <p:nvPicPr>
          <p:cNvPr id="14339" name="Picture 6" descr="map-Medieval Trade Routes-10c&amp;11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6532563" cy="5313363"/>
          </a:xfrm>
          <a:noFill/>
          <a:ln>
            <a:solidFill>
              <a:srgbClr val="0051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Late Medieval Towns</a:t>
            </a:r>
          </a:p>
        </p:txBody>
      </p:sp>
      <p:pic>
        <p:nvPicPr>
          <p:cNvPr id="18435" name="Picture 8" descr="450px-Troyes_centre_vil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35433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TroyesColomb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35433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3171</TotalTime>
  <Words>236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Blackadder ITC</vt:lpstr>
      <vt:lpstr>Tahoma</vt:lpstr>
      <vt:lpstr>Wingdings</vt:lpstr>
      <vt:lpstr>Slit</vt:lpstr>
      <vt:lpstr>Kings &amp; Royalty</vt:lpstr>
      <vt:lpstr>Nobles &amp; Lords</vt:lpstr>
      <vt:lpstr>Clergy</vt:lpstr>
      <vt:lpstr>Knights </vt:lpstr>
      <vt:lpstr>Tradesmen</vt:lpstr>
      <vt:lpstr>A Silversmith’s Shop</vt:lpstr>
      <vt:lpstr>Crest of a Cooper’s Guild</vt:lpstr>
      <vt:lpstr>Medieval  Trade</vt:lpstr>
      <vt:lpstr>Late Medieval Towns</vt:lpstr>
      <vt:lpstr>Peasants</vt:lpstr>
      <vt:lpstr>PowerPoint Presentation</vt:lpstr>
    </vt:vector>
  </TitlesOfParts>
  <Company>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 Europe</dc:title>
  <dc:creator>e198408900</dc:creator>
  <cp:lastModifiedBy>Alissa F Groll</cp:lastModifiedBy>
  <cp:revision>44</cp:revision>
  <dcterms:created xsi:type="dcterms:W3CDTF">2010-01-21T01:16:32Z</dcterms:created>
  <dcterms:modified xsi:type="dcterms:W3CDTF">2016-03-16T21:06:03Z</dcterms:modified>
</cp:coreProperties>
</file>