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61" r:id="rId4"/>
    <p:sldId id="269" r:id="rId5"/>
    <p:sldId id="264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66" autoAdjust="0"/>
    <p:restoredTop sz="94660"/>
  </p:normalViewPr>
  <p:slideViewPr>
    <p:cSldViewPr>
      <p:cViewPr varScale="1">
        <p:scale>
          <a:sx n="87" d="100"/>
          <a:sy n="87" d="100"/>
        </p:scale>
        <p:origin x="7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27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20355-A4B2-46F0-A09C-5EDBAB014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99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8E119-BD8C-4BB2-B20D-DF2C7CE04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66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700DD-8C9A-459B-9FBB-5D962A452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29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6000" baseline="0">
                <a:latin typeface="Blackadder ITC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59D79-F04F-4422-ACDE-2A6683629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9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5E6FD-410C-4BDE-ADA2-C21738A6B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85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5045E-13C8-4F85-A76C-9B8ADC82EC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66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2D5E7-36DE-4D03-922A-21A41581F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43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24300"/>
            <a:ext cx="8229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3BFA2-14D1-47BB-AEE4-429FDB160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716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28376-720E-4283-828B-46DD29D6D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849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24300"/>
            <a:ext cx="8229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A4C52-5CAC-44E7-8762-EA34AB344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23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77386-2093-4C2C-BE3F-79BF7981D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03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76F70-36AF-4206-A734-6962E8E04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238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8B72A-D5FF-4245-809A-EB6DFF4FC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9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ABCCA-C419-447A-9D9B-B670D30A2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09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9651F-D80D-4B3E-B3C2-2C866301A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9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9114C-3AFE-4EB5-BBDE-6F760CAAE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47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07B33-CC4C-475D-8BA1-BF43097D9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648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5C291-AAD5-4B2E-8FB2-0F9EBEC04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655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31747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3AB8885-9F20-4C3F-A86F-73B6ED53E3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7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26" r:id="rId18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6000" baseline="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lackadder ITC" pitchFamily="82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26" Type="http://schemas.openxmlformats.org/officeDocument/2006/relationships/image" Target="../media/image28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5" Type="http://schemas.openxmlformats.org/officeDocument/2006/relationships/image" Target="../media/image27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29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28" Type="http://schemas.openxmlformats.org/officeDocument/2006/relationships/image" Target="../media/image30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Relationship Id="rId27" Type="http://schemas.openxmlformats.org/officeDocument/2006/relationships/image" Target="../media/image29.png"/><Relationship Id="rId30" Type="http://schemas.openxmlformats.org/officeDocument/2006/relationships/image" Target="../media/image3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7200" dirty="0">
                <a:latin typeface="Blackadder ITC" pitchFamily="82" charset="0"/>
              </a:rPr>
              <a:t>F</a:t>
            </a:r>
            <a:r>
              <a:rPr lang="en-US" sz="7200" dirty="0" smtClean="0">
                <a:latin typeface="Blackadder ITC" pitchFamily="82" charset="0"/>
              </a:rPr>
              <a:t>eudal Europe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360" y="1600200"/>
            <a:ext cx="6735280" cy="4495800"/>
          </a:xfrm>
          <a:ln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Medieval European Society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502920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effectLst/>
              </a:rPr>
              <a:t>The fall of the Roman Empire leads to a time of chaos in Europe:</a:t>
            </a:r>
          </a:p>
          <a:p>
            <a:pPr lvl="1">
              <a:defRPr/>
            </a:pPr>
            <a:r>
              <a:rPr lang="en-US" sz="2200" dirty="0" smtClean="0">
                <a:effectLst/>
              </a:rPr>
              <a:t>No central authority</a:t>
            </a:r>
          </a:p>
          <a:p>
            <a:pPr lvl="1">
              <a:defRPr/>
            </a:pPr>
            <a:r>
              <a:rPr lang="en-US" sz="2200" dirty="0" smtClean="0">
                <a:effectLst/>
              </a:rPr>
              <a:t>Constant warfare</a:t>
            </a:r>
          </a:p>
          <a:p>
            <a:pPr lvl="1" eaLnBrk="1" hangingPunct="1">
              <a:defRPr/>
            </a:pPr>
            <a:r>
              <a:rPr lang="en-US" sz="2200" dirty="0" smtClean="0">
                <a:effectLst/>
              </a:rPr>
              <a:t>Decline in learning &amp; trade</a:t>
            </a:r>
          </a:p>
          <a:p>
            <a:pPr lvl="1" eaLnBrk="1" hangingPunct="1">
              <a:defRPr/>
            </a:pPr>
            <a:r>
              <a:rPr lang="en-US" sz="2200" dirty="0" smtClean="0">
                <a:effectLst/>
              </a:rPr>
              <a:t>Smaller kingdoms</a:t>
            </a:r>
          </a:p>
          <a:p>
            <a:pPr lvl="1" eaLnBrk="1" hangingPunct="1">
              <a:defRPr/>
            </a:pPr>
            <a:r>
              <a:rPr lang="en-US" sz="2200" dirty="0" smtClean="0">
                <a:effectLst/>
              </a:rPr>
              <a:t>Increased power of the Church</a:t>
            </a:r>
          </a:p>
          <a:p>
            <a:pPr eaLnBrk="1" hangingPunct="1">
              <a:defRPr/>
            </a:pPr>
            <a:r>
              <a:rPr lang="en-US" sz="2400" dirty="0" smtClean="0"/>
              <a:t>Most people reverted to farming</a:t>
            </a:r>
          </a:p>
        </p:txBody>
      </p:sp>
      <p:pic>
        <p:nvPicPr>
          <p:cNvPr id="4100" name="Picture 5" descr="farmer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" y="1679575"/>
            <a:ext cx="3810000" cy="4333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dirty="0" smtClean="0">
                <a:latin typeface="Blackadder ITC" pitchFamily="82" charset="0"/>
              </a:rPr>
              <a:t>Feudalism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648200" y="1600200"/>
            <a:ext cx="41910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effectLst/>
              </a:rPr>
              <a:t>A political &amp; social system based on military service &amp; protection.</a:t>
            </a:r>
          </a:p>
          <a:p>
            <a:pPr eaLnBrk="1" hangingPunct="1">
              <a:defRPr/>
            </a:pPr>
            <a:r>
              <a:rPr lang="en-US" sz="2800" dirty="0" smtClean="0">
                <a:effectLst/>
              </a:rPr>
              <a:t>It worked because ALL needed the system in order to survive.</a:t>
            </a:r>
          </a:p>
          <a:p>
            <a:pPr>
              <a:defRPr/>
            </a:pPr>
            <a:r>
              <a:rPr lang="en-US" sz="2800" dirty="0" smtClean="0">
                <a:effectLst/>
              </a:rPr>
              <a:t>The concept of vassalage provided the structure.</a:t>
            </a:r>
          </a:p>
          <a:p>
            <a:pPr eaLnBrk="1" hangingPunct="1">
              <a:defRPr/>
            </a:pPr>
            <a:endParaRPr lang="en-US" sz="2800" dirty="0" smtClean="0"/>
          </a:p>
        </p:txBody>
      </p:sp>
      <p:pic>
        <p:nvPicPr>
          <p:cNvPr id="5124" name="Picture 7" descr="feudal ceremony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828800"/>
            <a:ext cx="3713163" cy="4397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6"/>
          <p:cNvGrpSpPr>
            <a:grpSpLocks/>
          </p:cNvGrpSpPr>
          <p:nvPr/>
        </p:nvGrpSpPr>
        <p:grpSpPr bwMode="auto">
          <a:xfrm>
            <a:off x="1143000" y="990600"/>
            <a:ext cx="6629400" cy="5797550"/>
            <a:chOff x="972" y="4536"/>
            <a:chExt cx="10440" cy="9128"/>
          </a:xfrm>
        </p:grpSpPr>
        <p:sp>
          <p:nvSpPr>
            <p:cNvPr id="6161" name="Pyr1"/>
            <p:cNvSpPr>
              <a:spLocks noEditPoints="1" noChangeArrowheads="1"/>
            </p:cNvSpPr>
            <p:nvPr/>
          </p:nvSpPr>
          <p:spPr bwMode="auto">
            <a:xfrm>
              <a:off x="5035" y="4536"/>
              <a:ext cx="2340" cy="1995"/>
            </a:xfrm>
            <a:custGeom>
              <a:avLst/>
              <a:gdLst>
                <a:gd name="T0" fmla="*/ 127 w 21600"/>
                <a:gd name="T1" fmla="*/ 0 h 21600"/>
                <a:gd name="T2" fmla="*/ 254 w 21600"/>
                <a:gd name="T3" fmla="*/ 184 h 21600"/>
                <a:gd name="T4" fmla="*/ 0 w 21600"/>
                <a:gd name="T5" fmla="*/ 184 h 21600"/>
                <a:gd name="T6" fmla="*/ 0 60000 65536"/>
                <a:gd name="T7" fmla="*/ 0 60000 65536"/>
                <a:gd name="T8" fmla="*/ 0 60000 65536"/>
                <a:gd name="T9" fmla="*/ 5400 w 21600"/>
                <a:gd name="T10" fmla="*/ 11802 h 21600"/>
                <a:gd name="T11" fmla="*/ 16200 w 21600"/>
                <a:gd name="T12" fmla="*/ 20604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Pyr2"/>
            <p:cNvSpPr>
              <a:spLocks noEditPoints="1" noChangeArrowheads="1"/>
            </p:cNvSpPr>
            <p:nvPr/>
          </p:nvSpPr>
          <p:spPr bwMode="auto">
            <a:xfrm>
              <a:off x="3680" y="6531"/>
              <a:ext cx="5037" cy="2340"/>
            </a:xfrm>
            <a:custGeom>
              <a:avLst/>
              <a:gdLst>
                <a:gd name="T0" fmla="*/ 315 w 21600"/>
                <a:gd name="T1" fmla="*/ 0 h 21600"/>
                <a:gd name="T2" fmla="*/ 860 w 21600"/>
                <a:gd name="T3" fmla="*/ 0 h 21600"/>
                <a:gd name="T4" fmla="*/ 1175 w 21600"/>
                <a:gd name="T5" fmla="*/ 254 h 21600"/>
                <a:gd name="T6" fmla="*/ 0 w 21600"/>
                <a:gd name="T7" fmla="*/ 254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785 w 21600"/>
                <a:gd name="T13" fmla="*/ 498 h 21600"/>
                <a:gd name="T14" fmla="*/ 15811 w 21600"/>
                <a:gd name="T15" fmla="*/ 211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787" y="0"/>
                  </a:moveTo>
                  <a:lnTo>
                    <a:pt x="15812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787" y="0"/>
                  </a:lnTo>
                  <a:close/>
                </a:path>
              </a:pathLst>
            </a:custGeom>
            <a:solidFill>
              <a:srgbClr val="99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Pyr3"/>
            <p:cNvSpPr>
              <a:spLocks noEditPoints="1" noChangeArrowheads="1"/>
            </p:cNvSpPr>
            <p:nvPr/>
          </p:nvSpPr>
          <p:spPr bwMode="auto">
            <a:xfrm>
              <a:off x="2340" y="8871"/>
              <a:ext cx="7717" cy="2338"/>
            </a:xfrm>
            <a:custGeom>
              <a:avLst/>
              <a:gdLst>
                <a:gd name="T0" fmla="*/ 481 w 21600"/>
                <a:gd name="T1" fmla="*/ 0 h 21600"/>
                <a:gd name="T2" fmla="*/ 2276 w 21600"/>
                <a:gd name="T3" fmla="*/ 0 h 21600"/>
                <a:gd name="T4" fmla="*/ 2757 w 21600"/>
                <a:gd name="T5" fmla="*/ 253 h 21600"/>
                <a:gd name="T6" fmla="*/ 0 w 21600"/>
                <a:gd name="T7" fmla="*/ 253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287 w 21600"/>
                <a:gd name="T13" fmla="*/ 499 h 21600"/>
                <a:gd name="T14" fmla="*/ 16313 w 21600"/>
                <a:gd name="T15" fmla="*/ 2110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768" y="0"/>
                  </a:moveTo>
                  <a:lnTo>
                    <a:pt x="1783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3768" y="0"/>
                  </a:lnTo>
                  <a:close/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Pyr4"/>
            <p:cNvSpPr>
              <a:spLocks noEditPoints="1" noChangeArrowheads="1"/>
            </p:cNvSpPr>
            <p:nvPr/>
          </p:nvSpPr>
          <p:spPr bwMode="auto">
            <a:xfrm>
              <a:off x="972" y="11196"/>
              <a:ext cx="10440" cy="2340"/>
            </a:xfrm>
            <a:custGeom>
              <a:avLst/>
              <a:gdLst>
                <a:gd name="T0" fmla="*/ 653 w 21600"/>
                <a:gd name="T1" fmla="*/ 0 h 21600"/>
                <a:gd name="T2" fmla="*/ 4394 w 21600"/>
                <a:gd name="T3" fmla="*/ 0 h 21600"/>
                <a:gd name="T4" fmla="*/ 5046 w 21600"/>
                <a:gd name="T5" fmla="*/ 254 h 21600"/>
                <a:gd name="T6" fmla="*/ 0 w 21600"/>
                <a:gd name="T7" fmla="*/ 254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288 w 21600"/>
                <a:gd name="T13" fmla="*/ 498 h 21600"/>
                <a:gd name="T14" fmla="*/ 17311 w 21600"/>
                <a:gd name="T15" fmla="*/ 2110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793" y="0"/>
                  </a:moveTo>
                  <a:lnTo>
                    <a:pt x="18806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2793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6165" name="Picture 11" descr="kingthron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6" y="5164"/>
              <a:ext cx="907" cy="1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66" name="Text Box 12"/>
            <p:cNvSpPr txBox="1">
              <a:spLocks noChangeArrowheads="1"/>
            </p:cNvSpPr>
            <p:nvPr/>
          </p:nvSpPr>
          <p:spPr bwMode="auto">
            <a:xfrm>
              <a:off x="5680" y="4876"/>
              <a:ext cx="1044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800080"/>
                  </a:solidFill>
                  <a:latin typeface="Arial" charset="0"/>
                  <a:cs typeface="Arial" charset="0"/>
                </a:rPr>
                <a:t>KING</a:t>
              </a:r>
              <a:endParaRPr lang="en-US" sz="10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167" name="Text Box 13"/>
            <p:cNvSpPr txBox="1">
              <a:spLocks noChangeArrowheads="1"/>
            </p:cNvSpPr>
            <p:nvPr/>
          </p:nvSpPr>
          <p:spPr bwMode="auto">
            <a:xfrm>
              <a:off x="4594" y="7240"/>
              <a:ext cx="318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6600CC"/>
                  </a:solidFill>
                  <a:latin typeface="Arial" charset="0"/>
                  <a:cs typeface="Arial" charset="0"/>
                </a:rPr>
                <a:t>LORDS (VASSALS TO KING)</a:t>
              </a:r>
              <a:endParaRPr lang="en-US" sz="1000">
                <a:solidFill>
                  <a:srgbClr val="6600CC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168" name="Text Box 14"/>
            <p:cNvSpPr txBox="1">
              <a:spLocks noChangeArrowheads="1"/>
            </p:cNvSpPr>
            <p:nvPr/>
          </p:nvSpPr>
          <p:spPr bwMode="auto">
            <a:xfrm>
              <a:off x="4105" y="9630"/>
              <a:ext cx="4022" cy="4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993300"/>
                  </a:solidFill>
                  <a:latin typeface="Arial" charset="0"/>
                  <a:cs typeface="Arial" charset="0"/>
                </a:rPr>
                <a:t>KNIGHTS (VASSALS TO LORDS)</a:t>
              </a:r>
              <a:endParaRPr lang="en-US" sz="1000"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6169" name="Group 15"/>
            <p:cNvGrpSpPr>
              <a:grpSpLocks/>
            </p:cNvGrpSpPr>
            <p:nvPr/>
          </p:nvGrpSpPr>
          <p:grpSpPr bwMode="auto">
            <a:xfrm>
              <a:off x="2800" y="9792"/>
              <a:ext cx="6566" cy="1531"/>
              <a:chOff x="2784" y="9344"/>
              <a:chExt cx="6566" cy="1531"/>
            </a:xfrm>
          </p:grpSpPr>
          <p:pic>
            <p:nvPicPr>
              <p:cNvPr id="6252" name="Picture 16" descr="knight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73" y="9436"/>
                <a:ext cx="1037" cy="1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53" name="Picture 17" descr="Knight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36" y="9443"/>
                <a:ext cx="893" cy="14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54" name="Picture 18" descr="Knight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55" y="9443"/>
                <a:ext cx="950" cy="14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55" name="Picture 19" descr="Knight5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31" y="9430"/>
                <a:ext cx="864" cy="14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56" name="Picture 20" descr="Knight6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65" y="9344"/>
                <a:ext cx="982" cy="15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57" name="Picture 21" descr="Knight9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20" y="9430"/>
                <a:ext cx="1130" cy="14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58" name="Picture 22" descr="Knight12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84" y="9579"/>
                <a:ext cx="907" cy="1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59" name="Picture 23" descr="Knight10"/>
              <p:cNvPicPr>
                <a:picLocks noChangeAspect="1" noChangeArrowheads="1"/>
              </p:cNvPicPr>
              <p:nvPr/>
            </p:nvPicPr>
            <p:blipFill>
              <a:blip r:embed="rId10">
                <a:lum bright="12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17" y="9426"/>
                <a:ext cx="1022" cy="14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170" name="Text Box 24"/>
            <p:cNvSpPr txBox="1">
              <a:spLocks noChangeArrowheads="1"/>
            </p:cNvSpPr>
            <p:nvPr/>
          </p:nvSpPr>
          <p:spPr bwMode="auto">
            <a:xfrm>
              <a:off x="5032" y="6508"/>
              <a:ext cx="2352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800080"/>
                  </a:solidFill>
                  <a:latin typeface="Arial" charset="0"/>
                  <a:cs typeface="Arial" charset="0"/>
                </a:rPr>
                <a:t>Fief and Peasants</a:t>
              </a:r>
              <a:endParaRPr lang="en-US" sz="10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171" name="Text Box 25"/>
            <p:cNvSpPr txBox="1">
              <a:spLocks noChangeArrowheads="1"/>
            </p:cNvSpPr>
            <p:nvPr/>
          </p:nvSpPr>
          <p:spPr bwMode="auto">
            <a:xfrm>
              <a:off x="6466" y="6937"/>
              <a:ext cx="1402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000" b="1">
                  <a:solidFill>
                    <a:srgbClr val="6600CC"/>
                  </a:solidFill>
                  <a:latin typeface="Arial" charset="0"/>
                  <a:cs typeface="Arial" charset="0"/>
                </a:rPr>
                <a:t>Military Aid  </a:t>
              </a:r>
              <a:endParaRPr lang="en-US" sz="10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172" name="Line 26"/>
            <p:cNvSpPr>
              <a:spLocks noChangeShapeType="1"/>
            </p:cNvSpPr>
            <p:nvPr/>
          </p:nvSpPr>
          <p:spPr bwMode="auto">
            <a:xfrm>
              <a:off x="6208" y="6844"/>
              <a:ext cx="0" cy="468"/>
            </a:xfrm>
            <a:prstGeom prst="line">
              <a:avLst/>
            </a:prstGeom>
            <a:noFill/>
            <a:ln w="28575">
              <a:solidFill>
                <a:srgbClr val="800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Text Box 27"/>
            <p:cNvSpPr txBox="1">
              <a:spLocks noChangeArrowheads="1"/>
            </p:cNvSpPr>
            <p:nvPr/>
          </p:nvSpPr>
          <p:spPr bwMode="auto">
            <a:xfrm>
              <a:off x="3676" y="8896"/>
              <a:ext cx="50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000" b="1">
                  <a:solidFill>
                    <a:srgbClr val="6600CC"/>
                  </a:solidFill>
                  <a:latin typeface="Arial" charset="0"/>
                  <a:cs typeface="Arial" charset="0"/>
                </a:rPr>
                <a:t>Food                          Protection                    Shelter</a:t>
              </a:r>
              <a:endParaRPr lang="en-US" sz="10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174" name="Line 28"/>
            <p:cNvSpPr>
              <a:spLocks noChangeShapeType="1"/>
            </p:cNvSpPr>
            <p:nvPr/>
          </p:nvSpPr>
          <p:spPr bwMode="auto">
            <a:xfrm>
              <a:off x="4036" y="9172"/>
              <a:ext cx="0" cy="468"/>
            </a:xfrm>
            <a:prstGeom prst="line">
              <a:avLst/>
            </a:prstGeom>
            <a:noFill/>
            <a:ln w="28575">
              <a:solidFill>
                <a:srgbClr val="66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5" name="Line 29"/>
            <p:cNvSpPr>
              <a:spLocks noChangeShapeType="1"/>
            </p:cNvSpPr>
            <p:nvPr/>
          </p:nvSpPr>
          <p:spPr bwMode="auto">
            <a:xfrm>
              <a:off x="8176" y="9184"/>
              <a:ext cx="0" cy="468"/>
            </a:xfrm>
            <a:prstGeom prst="line">
              <a:avLst/>
            </a:prstGeom>
            <a:noFill/>
            <a:ln w="28575">
              <a:solidFill>
                <a:srgbClr val="66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Line 30"/>
            <p:cNvSpPr>
              <a:spLocks noChangeShapeType="1"/>
            </p:cNvSpPr>
            <p:nvPr/>
          </p:nvSpPr>
          <p:spPr bwMode="auto">
            <a:xfrm>
              <a:off x="6196" y="9208"/>
              <a:ext cx="0" cy="468"/>
            </a:xfrm>
            <a:prstGeom prst="line">
              <a:avLst/>
            </a:prstGeom>
            <a:noFill/>
            <a:ln w="28575">
              <a:solidFill>
                <a:srgbClr val="66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Text Box 31"/>
            <p:cNvSpPr txBox="1">
              <a:spLocks noChangeArrowheads="1"/>
            </p:cNvSpPr>
            <p:nvPr/>
          </p:nvSpPr>
          <p:spPr bwMode="auto">
            <a:xfrm>
              <a:off x="2344" y="11248"/>
              <a:ext cx="7692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DE6F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000" b="1">
                  <a:solidFill>
                    <a:srgbClr val="993300"/>
                  </a:solidFill>
                  <a:latin typeface="Arial" charset="0"/>
                  <a:cs typeface="Arial" charset="0"/>
                </a:rPr>
                <a:t>Food                                                  Protection                                           Shelter</a:t>
              </a:r>
              <a:endParaRPr lang="en-US" sz="10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178" name="Line 32"/>
            <p:cNvSpPr>
              <a:spLocks noChangeShapeType="1"/>
            </p:cNvSpPr>
            <p:nvPr/>
          </p:nvSpPr>
          <p:spPr bwMode="auto">
            <a:xfrm>
              <a:off x="2704" y="11548"/>
              <a:ext cx="0" cy="468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79" name="Line 33"/>
            <p:cNvSpPr>
              <a:spLocks noChangeShapeType="1"/>
            </p:cNvSpPr>
            <p:nvPr/>
          </p:nvSpPr>
          <p:spPr bwMode="auto">
            <a:xfrm>
              <a:off x="9484" y="11572"/>
              <a:ext cx="0" cy="468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0" name="Line 34"/>
            <p:cNvSpPr>
              <a:spLocks noChangeShapeType="1"/>
            </p:cNvSpPr>
            <p:nvPr/>
          </p:nvSpPr>
          <p:spPr bwMode="auto">
            <a:xfrm>
              <a:off x="6220" y="11560"/>
              <a:ext cx="0" cy="468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1" name="Text Box 35"/>
            <p:cNvSpPr txBox="1">
              <a:spLocks noChangeArrowheads="1"/>
            </p:cNvSpPr>
            <p:nvPr/>
          </p:nvSpPr>
          <p:spPr bwMode="auto">
            <a:xfrm>
              <a:off x="4768" y="11932"/>
              <a:ext cx="2916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PEASANTS (SERFS)</a:t>
              </a:r>
              <a:endParaRPr lang="en-US" sz="10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182" name="Text Box 36"/>
            <p:cNvSpPr txBox="1">
              <a:spLocks noChangeArrowheads="1"/>
            </p:cNvSpPr>
            <p:nvPr/>
          </p:nvSpPr>
          <p:spPr bwMode="auto">
            <a:xfrm>
              <a:off x="7582" y="11684"/>
              <a:ext cx="744" cy="7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Pay Rent</a:t>
              </a:r>
              <a:endParaRPr lang="en-US" sz="10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6183" name="Group 37"/>
            <p:cNvGrpSpPr>
              <a:grpSpLocks/>
            </p:cNvGrpSpPr>
            <p:nvPr/>
          </p:nvGrpSpPr>
          <p:grpSpPr bwMode="auto">
            <a:xfrm>
              <a:off x="3772" y="7541"/>
              <a:ext cx="4807" cy="1446"/>
              <a:chOff x="3772" y="7541"/>
              <a:chExt cx="4807" cy="1446"/>
            </a:xfrm>
          </p:grpSpPr>
          <p:pic>
            <p:nvPicPr>
              <p:cNvPr id="6246" name="Picture 38" descr="nobleman3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69" y="7547"/>
                <a:ext cx="962" cy="1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47" name="Picture 39" descr="nobleman2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15" y="7547"/>
                <a:ext cx="796" cy="1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48" name="Picture 40" descr="nobleman4"/>
              <p:cNvPicPr>
                <a:picLocks noChangeAspect="1" noChangeArrowheads="1"/>
              </p:cNvPicPr>
              <p:nvPr/>
            </p:nvPicPr>
            <p:blipFill>
              <a:blip r:embed="rId13">
                <a:clrChange>
                  <a:clrFrom>
                    <a:srgbClr val="FFEFDE"/>
                  </a:clrFrom>
                  <a:clrTo>
                    <a:srgbClr val="FFEFDE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84" y="7547"/>
                <a:ext cx="895" cy="1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49" name="Picture 41" descr="nobleman5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72" y="7547"/>
                <a:ext cx="1005" cy="1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50" name="Picture 42" descr="bishop1"/>
              <p:cNvPicPr>
                <a:picLocks noChangeAspect="1" noChangeArrowheads="1"/>
              </p:cNvPicPr>
              <p:nvPr/>
            </p:nvPicPr>
            <p:blipFill>
              <a:blip r:embed="rId1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89" y="7541"/>
                <a:ext cx="1037" cy="1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51" name="Picture 43" descr="abbot1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4636" y="7557"/>
                <a:ext cx="821" cy="1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6184" name="Group 44"/>
            <p:cNvGrpSpPr>
              <a:grpSpLocks/>
            </p:cNvGrpSpPr>
            <p:nvPr/>
          </p:nvGrpSpPr>
          <p:grpSpPr bwMode="auto">
            <a:xfrm>
              <a:off x="1054" y="12218"/>
              <a:ext cx="10289" cy="1446"/>
              <a:chOff x="1054" y="12218"/>
              <a:chExt cx="10289" cy="1446"/>
            </a:xfrm>
          </p:grpSpPr>
          <p:pic>
            <p:nvPicPr>
              <p:cNvPr id="6234" name="Picture 45" descr="peasant1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84" y="12220"/>
                <a:ext cx="1123" cy="1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35" name="Picture 46" descr="peasant 2"/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41" y="12219"/>
                <a:ext cx="864" cy="14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36" name="Picture 47" descr="peasant3"/>
              <p:cNvPicPr>
                <a:picLocks noChangeAspect="1" noChangeArrowheads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07" y="12222"/>
                <a:ext cx="1267" cy="1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37" name="Picture 48" descr="peasant4"/>
              <p:cNvPicPr>
                <a:picLocks noChangeAspect="1" noChangeArrowheads="1"/>
              </p:cNvPicPr>
              <p:nvPr/>
            </p:nvPicPr>
            <p:blipFill>
              <a:blip r:embed="rId2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62" y="12218"/>
                <a:ext cx="1181" cy="1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38" name="Picture 49" descr="peasant5"/>
              <p:cNvPicPr>
                <a:picLocks noChangeAspect="1" noChangeArrowheads="1"/>
              </p:cNvPicPr>
              <p:nvPr/>
            </p:nvPicPr>
            <p:blipFill>
              <a:blip r:embed="rId2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54" y="12368"/>
                <a:ext cx="1166" cy="1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39" name="Picture 50" descr="peasant6"/>
              <p:cNvPicPr>
                <a:picLocks noChangeAspect="1" noChangeArrowheads="1"/>
              </p:cNvPicPr>
              <p:nvPr/>
            </p:nvPicPr>
            <p:blipFill>
              <a:blip r:embed="rId2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88" y="12218"/>
                <a:ext cx="1138" cy="1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40" name="Picture 51" descr="peasant7"/>
              <p:cNvPicPr>
                <a:picLocks noChangeAspect="1" noChangeArrowheads="1"/>
              </p:cNvPicPr>
              <p:nvPr/>
            </p:nvPicPr>
            <p:blipFill>
              <a:blip r:embed="rId2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673" y="12219"/>
                <a:ext cx="907" cy="14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41" name="Picture 52" descr="peasant8"/>
              <p:cNvPicPr>
                <a:picLocks noChangeAspect="1" noChangeArrowheads="1"/>
              </p:cNvPicPr>
              <p:nvPr/>
            </p:nvPicPr>
            <p:blipFill>
              <a:blip r:embed="rId2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11" y="12231"/>
                <a:ext cx="1051" cy="1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42" name="Picture 53" descr="peasant9"/>
              <p:cNvPicPr>
                <a:picLocks noChangeAspect="1" noChangeArrowheads="1"/>
              </p:cNvPicPr>
              <p:nvPr/>
            </p:nvPicPr>
            <p:blipFill>
              <a:blip r:embed="rId2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65" y="12224"/>
                <a:ext cx="850" cy="1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43" name="Picture 54" descr="peasant10"/>
              <p:cNvPicPr>
                <a:picLocks noChangeAspect="1" noChangeArrowheads="1"/>
              </p:cNvPicPr>
              <p:nvPr/>
            </p:nvPicPr>
            <p:blipFill>
              <a:blip r:embed="rId2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48" y="12220"/>
                <a:ext cx="792" cy="1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44" name="Picture 55" descr="peasant11"/>
              <p:cNvPicPr>
                <a:picLocks noChangeAspect="1" noChangeArrowheads="1"/>
              </p:cNvPicPr>
              <p:nvPr/>
            </p:nvPicPr>
            <p:blipFill>
              <a:blip r:embed="rId2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69" y="12222"/>
                <a:ext cx="936" cy="1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45" name="Picture 56" descr="abbot2"/>
              <p:cNvPicPr>
                <a:picLocks noChangeAspect="1" noChangeArrowheads="1"/>
              </p:cNvPicPr>
              <p:nvPr/>
            </p:nvPicPr>
            <p:blipFill>
              <a:blip r:embed="rId2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8192" y="12218"/>
                <a:ext cx="461" cy="1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6185" name="Picture 57" descr="kingthron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6" y="5164"/>
              <a:ext cx="907" cy="1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186" name="Group 58"/>
            <p:cNvGrpSpPr>
              <a:grpSpLocks/>
            </p:cNvGrpSpPr>
            <p:nvPr/>
          </p:nvGrpSpPr>
          <p:grpSpPr bwMode="auto">
            <a:xfrm>
              <a:off x="2800" y="9792"/>
              <a:ext cx="6566" cy="1531"/>
              <a:chOff x="2784" y="9344"/>
              <a:chExt cx="6566" cy="1531"/>
            </a:xfrm>
          </p:grpSpPr>
          <p:pic>
            <p:nvPicPr>
              <p:cNvPr id="6226" name="Picture 59" descr="knight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73" y="9436"/>
                <a:ext cx="1037" cy="1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27" name="Picture 60" descr="Knight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36" y="9443"/>
                <a:ext cx="893" cy="14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28" name="Picture 61" descr="Knight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55" y="9443"/>
                <a:ext cx="950" cy="14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29" name="Picture 62" descr="Knight5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31" y="9430"/>
                <a:ext cx="864" cy="14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30" name="Picture 63" descr="Knight6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65" y="9344"/>
                <a:ext cx="982" cy="15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31" name="Picture 64" descr="Knight9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20" y="9430"/>
                <a:ext cx="1130" cy="14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32" name="Picture 65" descr="Knight12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84" y="9579"/>
                <a:ext cx="907" cy="1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33" name="Picture 66" descr="Knight10"/>
              <p:cNvPicPr>
                <a:picLocks noChangeAspect="1" noChangeArrowheads="1"/>
              </p:cNvPicPr>
              <p:nvPr/>
            </p:nvPicPr>
            <p:blipFill>
              <a:blip r:embed="rId10">
                <a:lum bright="12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17" y="9426"/>
                <a:ext cx="1022" cy="14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187" name="Text Box 67"/>
            <p:cNvSpPr txBox="1">
              <a:spLocks noChangeArrowheads="1"/>
            </p:cNvSpPr>
            <p:nvPr/>
          </p:nvSpPr>
          <p:spPr bwMode="auto">
            <a:xfrm>
              <a:off x="5032" y="6508"/>
              <a:ext cx="2352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800080"/>
                  </a:solidFill>
                  <a:latin typeface="Arial" charset="0"/>
                  <a:cs typeface="Arial" charset="0"/>
                </a:rPr>
                <a:t>Fief and Peasants</a:t>
              </a:r>
              <a:endParaRPr lang="en-US" sz="10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188" name="Line 68"/>
            <p:cNvSpPr>
              <a:spLocks noChangeShapeType="1"/>
            </p:cNvSpPr>
            <p:nvPr/>
          </p:nvSpPr>
          <p:spPr bwMode="auto">
            <a:xfrm>
              <a:off x="6208" y="6844"/>
              <a:ext cx="0" cy="468"/>
            </a:xfrm>
            <a:prstGeom prst="line">
              <a:avLst/>
            </a:prstGeom>
            <a:noFill/>
            <a:ln w="28575">
              <a:solidFill>
                <a:srgbClr val="800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89" name="Text Box 69"/>
            <p:cNvSpPr txBox="1">
              <a:spLocks noChangeArrowheads="1"/>
            </p:cNvSpPr>
            <p:nvPr/>
          </p:nvSpPr>
          <p:spPr bwMode="auto">
            <a:xfrm>
              <a:off x="3676" y="8896"/>
              <a:ext cx="504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000" b="1">
                  <a:solidFill>
                    <a:srgbClr val="6600CC"/>
                  </a:solidFill>
                  <a:latin typeface="Arial" charset="0"/>
                  <a:cs typeface="Arial" charset="0"/>
                </a:rPr>
                <a:t>Food                          Protection                    Shelter</a:t>
              </a:r>
              <a:endParaRPr lang="en-US" sz="10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190" name="Line 70"/>
            <p:cNvSpPr>
              <a:spLocks noChangeShapeType="1"/>
            </p:cNvSpPr>
            <p:nvPr/>
          </p:nvSpPr>
          <p:spPr bwMode="auto">
            <a:xfrm>
              <a:off x="4036" y="9208"/>
              <a:ext cx="0" cy="468"/>
            </a:xfrm>
            <a:prstGeom prst="line">
              <a:avLst/>
            </a:prstGeom>
            <a:noFill/>
            <a:ln w="28575">
              <a:solidFill>
                <a:srgbClr val="66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1" name="Line 71"/>
            <p:cNvSpPr>
              <a:spLocks noChangeShapeType="1"/>
            </p:cNvSpPr>
            <p:nvPr/>
          </p:nvSpPr>
          <p:spPr bwMode="auto">
            <a:xfrm>
              <a:off x="8176" y="9220"/>
              <a:ext cx="0" cy="468"/>
            </a:xfrm>
            <a:prstGeom prst="line">
              <a:avLst/>
            </a:prstGeom>
            <a:noFill/>
            <a:ln w="28575">
              <a:solidFill>
                <a:srgbClr val="66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2" name="Line 72"/>
            <p:cNvSpPr>
              <a:spLocks noChangeShapeType="1"/>
            </p:cNvSpPr>
            <p:nvPr/>
          </p:nvSpPr>
          <p:spPr bwMode="auto">
            <a:xfrm>
              <a:off x="6196" y="9208"/>
              <a:ext cx="0" cy="468"/>
            </a:xfrm>
            <a:prstGeom prst="line">
              <a:avLst/>
            </a:prstGeom>
            <a:noFill/>
            <a:ln w="28575">
              <a:solidFill>
                <a:srgbClr val="66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3" name="Line 73"/>
            <p:cNvSpPr>
              <a:spLocks noChangeShapeType="1"/>
            </p:cNvSpPr>
            <p:nvPr/>
          </p:nvSpPr>
          <p:spPr bwMode="auto">
            <a:xfrm>
              <a:off x="2704" y="11548"/>
              <a:ext cx="0" cy="468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4" name="Line 74"/>
            <p:cNvSpPr>
              <a:spLocks noChangeShapeType="1"/>
            </p:cNvSpPr>
            <p:nvPr/>
          </p:nvSpPr>
          <p:spPr bwMode="auto">
            <a:xfrm>
              <a:off x="9484" y="11572"/>
              <a:ext cx="0" cy="468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5" name="Line 75"/>
            <p:cNvSpPr>
              <a:spLocks noChangeShapeType="1"/>
            </p:cNvSpPr>
            <p:nvPr/>
          </p:nvSpPr>
          <p:spPr bwMode="auto">
            <a:xfrm>
              <a:off x="6220" y="11560"/>
              <a:ext cx="0" cy="468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96" name="Text Box 76"/>
            <p:cNvSpPr txBox="1">
              <a:spLocks noChangeArrowheads="1"/>
            </p:cNvSpPr>
            <p:nvPr/>
          </p:nvSpPr>
          <p:spPr bwMode="auto">
            <a:xfrm>
              <a:off x="3637" y="11708"/>
              <a:ext cx="1140" cy="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Farm the Land</a:t>
              </a:r>
              <a:endParaRPr lang="en-US" sz="10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6197" name="Group 77"/>
            <p:cNvGrpSpPr>
              <a:grpSpLocks/>
            </p:cNvGrpSpPr>
            <p:nvPr/>
          </p:nvGrpSpPr>
          <p:grpSpPr bwMode="auto">
            <a:xfrm>
              <a:off x="3772" y="7541"/>
              <a:ext cx="4807" cy="1446"/>
              <a:chOff x="3772" y="7541"/>
              <a:chExt cx="4807" cy="1446"/>
            </a:xfrm>
          </p:grpSpPr>
          <p:pic>
            <p:nvPicPr>
              <p:cNvPr id="6220" name="Picture 78" descr="nobleman3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69" y="7547"/>
                <a:ext cx="962" cy="1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21" name="Picture 79" descr="nobleman2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15" y="7547"/>
                <a:ext cx="796" cy="1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22" name="Picture 80" descr="nobleman4"/>
              <p:cNvPicPr>
                <a:picLocks noChangeAspect="1" noChangeArrowheads="1"/>
              </p:cNvPicPr>
              <p:nvPr/>
            </p:nvPicPr>
            <p:blipFill>
              <a:blip r:embed="rId13">
                <a:clrChange>
                  <a:clrFrom>
                    <a:srgbClr val="FFEFDE"/>
                  </a:clrFrom>
                  <a:clrTo>
                    <a:srgbClr val="FFEFDE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84" y="7547"/>
                <a:ext cx="895" cy="1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23" name="Picture 81" descr="nobleman5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72" y="7547"/>
                <a:ext cx="1005" cy="1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24" name="Picture 82" descr="bishop1"/>
              <p:cNvPicPr>
                <a:picLocks noChangeAspect="1" noChangeArrowheads="1"/>
              </p:cNvPicPr>
              <p:nvPr/>
            </p:nvPicPr>
            <p:blipFill>
              <a:blip r:embed="rId1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89" y="7541"/>
                <a:ext cx="1037" cy="1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25" name="Picture 83" descr="abbot1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4636" y="7557"/>
                <a:ext cx="821" cy="1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6198" name="Group 84"/>
            <p:cNvGrpSpPr>
              <a:grpSpLocks/>
            </p:cNvGrpSpPr>
            <p:nvPr/>
          </p:nvGrpSpPr>
          <p:grpSpPr bwMode="auto">
            <a:xfrm>
              <a:off x="1054" y="12218"/>
              <a:ext cx="10289" cy="1446"/>
              <a:chOff x="1054" y="12218"/>
              <a:chExt cx="10289" cy="1446"/>
            </a:xfrm>
          </p:grpSpPr>
          <p:pic>
            <p:nvPicPr>
              <p:cNvPr id="6208" name="Picture 85" descr="peasant1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84" y="12220"/>
                <a:ext cx="1123" cy="1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09" name="Picture 86" descr="peasant 2"/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41" y="12219"/>
                <a:ext cx="864" cy="14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10" name="Picture 87" descr="peasant3"/>
              <p:cNvPicPr>
                <a:picLocks noChangeAspect="1" noChangeArrowheads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07" y="12222"/>
                <a:ext cx="1267" cy="1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11" name="Picture 88" descr="peasant4"/>
              <p:cNvPicPr>
                <a:picLocks noChangeAspect="1" noChangeArrowheads="1"/>
              </p:cNvPicPr>
              <p:nvPr/>
            </p:nvPicPr>
            <p:blipFill>
              <a:blip r:embed="rId2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62" y="12218"/>
                <a:ext cx="1181" cy="1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12" name="Picture 89" descr="peasant5"/>
              <p:cNvPicPr>
                <a:picLocks noChangeAspect="1" noChangeArrowheads="1"/>
              </p:cNvPicPr>
              <p:nvPr/>
            </p:nvPicPr>
            <p:blipFill>
              <a:blip r:embed="rId2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54" y="12368"/>
                <a:ext cx="1166" cy="12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13" name="Picture 90" descr="peasant6"/>
              <p:cNvPicPr>
                <a:picLocks noChangeAspect="1" noChangeArrowheads="1"/>
              </p:cNvPicPr>
              <p:nvPr/>
            </p:nvPicPr>
            <p:blipFill>
              <a:blip r:embed="rId2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88" y="12218"/>
                <a:ext cx="1138" cy="1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14" name="Picture 91" descr="peasant7"/>
              <p:cNvPicPr>
                <a:picLocks noChangeAspect="1" noChangeArrowheads="1"/>
              </p:cNvPicPr>
              <p:nvPr/>
            </p:nvPicPr>
            <p:blipFill>
              <a:blip r:embed="rId2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673" y="12219"/>
                <a:ext cx="907" cy="14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15" name="Picture 92" descr="peasant8"/>
              <p:cNvPicPr>
                <a:picLocks noChangeAspect="1" noChangeArrowheads="1"/>
              </p:cNvPicPr>
              <p:nvPr/>
            </p:nvPicPr>
            <p:blipFill>
              <a:blip r:embed="rId2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11" y="12231"/>
                <a:ext cx="1051" cy="1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16" name="Picture 93" descr="peasant9"/>
              <p:cNvPicPr>
                <a:picLocks noChangeAspect="1" noChangeArrowheads="1"/>
              </p:cNvPicPr>
              <p:nvPr/>
            </p:nvPicPr>
            <p:blipFill>
              <a:blip r:embed="rId2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65" y="12224"/>
                <a:ext cx="850" cy="14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17" name="Picture 94" descr="peasant10"/>
              <p:cNvPicPr>
                <a:picLocks noChangeAspect="1" noChangeArrowheads="1"/>
              </p:cNvPicPr>
              <p:nvPr/>
            </p:nvPicPr>
            <p:blipFill>
              <a:blip r:embed="rId2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48" y="12220"/>
                <a:ext cx="792" cy="1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18" name="Picture 95" descr="peasant11"/>
              <p:cNvPicPr>
                <a:picLocks noChangeAspect="1" noChangeArrowheads="1"/>
              </p:cNvPicPr>
              <p:nvPr/>
            </p:nvPicPr>
            <p:blipFill>
              <a:blip r:embed="rId2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69" y="12222"/>
                <a:ext cx="936" cy="1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219" name="Picture 96" descr="abbot2"/>
              <p:cNvPicPr>
                <a:picLocks noChangeAspect="1" noChangeArrowheads="1"/>
              </p:cNvPicPr>
              <p:nvPr/>
            </p:nvPicPr>
            <p:blipFill>
              <a:blip r:embed="rId2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8192" y="12218"/>
                <a:ext cx="461" cy="1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199" name="Line 97"/>
            <p:cNvSpPr>
              <a:spLocks noChangeShapeType="1"/>
            </p:cNvSpPr>
            <p:nvPr/>
          </p:nvSpPr>
          <p:spPr bwMode="auto">
            <a:xfrm flipV="1">
              <a:off x="5063" y="8970"/>
              <a:ext cx="0" cy="492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0" name="Text Box 98"/>
            <p:cNvSpPr txBox="1">
              <a:spLocks noChangeArrowheads="1"/>
            </p:cNvSpPr>
            <p:nvPr/>
          </p:nvSpPr>
          <p:spPr bwMode="auto">
            <a:xfrm>
              <a:off x="4537" y="9393"/>
              <a:ext cx="1142" cy="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000" b="1">
                  <a:solidFill>
                    <a:srgbClr val="993300"/>
                  </a:solidFill>
                  <a:latin typeface="Arial" charset="0"/>
                  <a:cs typeface="Arial" charset="0"/>
                </a:rPr>
                <a:t>Homage</a:t>
              </a:r>
            </a:p>
            <a:p>
              <a:pPr algn="ctr" eaLnBrk="1" hangingPunct="1"/>
              <a:endParaRPr lang="en-US" sz="10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201" name="Text Box 99"/>
            <p:cNvSpPr txBox="1">
              <a:spLocks noChangeArrowheads="1"/>
            </p:cNvSpPr>
            <p:nvPr/>
          </p:nvSpPr>
          <p:spPr bwMode="auto">
            <a:xfrm>
              <a:off x="6340" y="9392"/>
              <a:ext cx="1827" cy="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000" b="1">
                  <a:solidFill>
                    <a:srgbClr val="993300"/>
                  </a:solidFill>
                  <a:latin typeface="Arial" charset="0"/>
                  <a:cs typeface="Arial" charset="0"/>
                </a:rPr>
                <a:t>Military Service</a:t>
              </a:r>
              <a:endParaRPr lang="en-US" sz="10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202" name="Line 100"/>
            <p:cNvSpPr>
              <a:spLocks noChangeShapeType="1"/>
            </p:cNvSpPr>
            <p:nvPr/>
          </p:nvSpPr>
          <p:spPr bwMode="auto">
            <a:xfrm flipV="1">
              <a:off x="7253" y="8962"/>
              <a:ext cx="0" cy="492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3" name="Line 101"/>
            <p:cNvSpPr>
              <a:spLocks noChangeShapeType="1"/>
            </p:cNvSpPr>
            <p:nvPr/>
          </p:nvSpPr>
          <p:spPr bwMode="auto">
            <a:xfrm flipV="1">
              <a:off x="7246" y="6567"/>
              <a:ext cx="0" cy="492"/>
            </a:xfrm>
            <a:prstGeom prst="line">
              <a:avLst/>
            </a:prstGeom>
            <a:noFill/>
            <a:ln w="28575">
              <a:solidFill>
                <a:srgbClr val="66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4" name="Line 102"/>
            <p:cNvSpPr>
              <a:spLocks noChangeShapeType="1"/>
            </p:cNvSpPr>
            <p:nvPr/>
          </p:nvSpPr>
          <p:spPr bwMode="auto">
            <a:xfrm flipV="1">
              <a:off x="5116" y="6561"/>
              <a:ext cx="0" cy="492"/>
            </a:xfrm>
            <a:prstGeom prst="line">
              <a:avLst/>
            </a:prstGeom>
            <a:noFill/>
            <a:ln w="28575">
              <a:solidFill>
                <a:srgbClr val="6600CC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5" name="Text Box 103"/>
            <p:cNvSpPr txBox="1">
              <a:spLocks noChangeArrowheads="1"/>
            </p:cNvSpPr>
            <p:nvPr/>
          </p:nvSpPr>
          <p:spPr bwMode="auto">
            <a:xfrm>
              <a:off x="4599" y="6991"/>
              <a:ext cx="1074" cy="4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000" b="1">
                  <a:solidFill>
                    <a:srgbClr val="6600CC"/>
                  </a:solidFill>
                  <a:latin typeface="Arial" charset="0"/>
                  <a:cs typeface="Arial" charset="0"/>
                </a:rPr>
                <a:t>Loyalty</a:t>
              </a:r>
            </a:p>
            <a:p>
              <a:pPr algn="ctr" eaLnBrk="1" hangingPunct="1"/>
              <a:endParaRPr lang="en-US" sz="10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206" name="Line 104"/>
            <p:cNvSpPr>
              <a:spLocks noChangeShapeType="1"/>
            </p:cNvSpPr>
            <p:nvPr/>
          </p:nvSpPr>
          <p:spPr bwMode="auto">
            <a:xfrm flipV="1">
              <a:off x="4232" y="11300"/>
              <a:ext cx="0" cy="49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7" name="Line 105"/>
            <p:cNvSpPr>
              <a:spLocks noChangeShapeType="1"/>
            </p:cNvSpPr>
            <p:nvPr/>
          </p:nvSpPr>
          <p:spPr bwMode="auto">
            <a:xfrm flipV="1">
              <a:off x="7967" y="11240"/>
              <a:ext cx="0" cy="49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47" name="Group 2"/>
          <p:cNvGrpSpPr>
            <a:grpSpLocks/>
          </p:cNvGrpSpPr>
          <p:nvPr/>
        </p:nvGrpSpPr>
        <p:grpSpPr bwMode="auto">
          <a:xfrm>
            <a:off x="2844800" y="-228600"/>
            <a:ext cx="3260725" cy="1282700"/>
            <a:chOff x="3407" y="1522"/>
            <a:chExt cx="5616" cy="2753"/>
          </a:xfrm>
        </p:grpSpPr>
        <p:sp>
          <p:nvSpPr>
            <p:cNvPr id="6158" name="Text Box 3"/>
            <p:cNvSpPr txBox="1">
              <a:spLocks noChangeArrowheads="1"/>
            </p:cNvSpPr>
            <p:nvPr/>
          </p:nvSpPr>
          <p:spPr bwMode="auto">
            <a:xfrm>
              <a:off x="4092" y="1522"/>
              <a:ext cx="4572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endParaRPr lang="en-US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159" name="DownRibbonSharp"/>
            <p:cNvSpPr>
              <a:spLocks noEditPoints="1" noChangeArrowheads="1"/>
            </p:cNvSpPr>
            <p:nvPr/>
          </p:nvSpPr>
          <p:spPr bwMode="auto">
            <a:xfrm>
              <a:off x="3407" y="2355"/>
              <a:ext cx="5616" cy="1920"/>
            </a:xfrm>
            <a:custGeom>
              <a:avLst/>
              <a:gdLst>
                <a:gd name="T0" fmla="*/ 730 w 21600"/>
                <a:gd name="T1" fmla="*/ 21 h 21600"/>
                <a:gd name="T2" fmla="*/ 183 w 21600"/>
                <a:gd name="T3" fmla="*/ 75 h 21600"/>
                <a:gd name="T4" fmla="*/ 730 w 21600"/>
                <a:gd name="T5" fmla="*/ 171 h 21600"/>
                <a:gd name="T6" fmla="*/ 1278 w 21600"/>
                <a:gd name="T7" fmla="*/ 75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488 w 21600"/>
                <a:gd name="T13" fmla="*/ 2700 h 21600"/>
                <a:gd name="T14" fmla="*/ 18112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0" y="0"/>
                  </a:moveTo>
                  <a:lnTo>
                    <a:pt x="6188" y="0"/>
                  </a:lnTo>
                  <a:lnTo>
                    <a:pt x="6188" y="2700"/>
                  </a:lnTo>
                  <a:lnTo>
                    <a:pt x="15412" y="2700"/>
                  </a:lnTo>
                  <a:lnTo>
                    <a:pt x="15412" y="0"/>
                  </a:lnTo>
                  <a:lnTo>
                    <a:pt x="21600" y="0"/>
                  </a:lnTo>
                  <a:lnTo>
                    <a:pt x="18900" y="9450"/>
                  </a:lnTo>
                  <a:lnTo>
                    <a:pt x="21600" y="18900"/>
                  </a:lnTo>
                  <a:lnTo>
                    <a:pt x="18112" y="18900"/>
                  </a:lnTo>
                  <a:lnTo>
                    <a:pt x="18112" y="21600"/>
                  </a:lnTo>
                  <a:lnTo>
                    <a:pt x="3488" y="21600"/>
                  </a:lnTo>
                  <a:lnTo>
                    <a:pt x="3488" y="18900"/>
                  </a:lnTo>
                  <a:lnTo>
                    <a:pt x="0" y="18900"/>
                  </a:lnTo>
                  <a:lnTo>
                    <a:pt x="2700" y="9450"/>
                  </a:lnTo>
                  <a:lnTo>
                    <a:pt x="0" y="0"/>
                  </a:lnTo>
                  <a:close/>
                </a:path>
                <a:path w="21600" h="21600" fill="none" extrusionOk="0">
                  <a:moveTo>
                    <a:pt x="6188" y="2700"/>
                  </a:moveTo>
                  <a:lnTo>
                    <a:pt x="3488" y="2700"/>
                  </a:lnTo>
                  <a:lnTo>
                    <a:pt x="3488" y="18900"/>
                  </a:lnTo>
                </a:path>
                <a:path w="21600" h="21600" fill="none" extrusionOk="0">
                  <a:moveTo>
                    <a:pt x="3488" y="2700"/>
                  </a:moveTo>
                  <a:lnTo>
                    <a:pt x="6188" y="0"/>
                  </a:lnTo>
                </a:path>
                <a:path w="21600" h="21600" fill="none" extrusionOk="0">
                  <a:moveTo>
                    <a:pt x="15412" y="2700"/>
                  </a:moveTo>
                  <a:lnTo>
                    <a:pt x="18112" y="2700"/>
                  </a:lnTo>
                  <a:lnTo>
                    <a:pt x="18112" y="18900"/>
                  </a:lnTo>
                </a:path>
                <a:path w="21600" h="21600" fill="none" extrusionOk="0">
                  <a:moveTo>
                    <a:pt x="18112" y="2700"/>
                  </a:moveTo>
                  <a:lnTo>
                    <a:pt x="15412" y="0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6699FF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Text Box 5"/>
            <p:cNvSpPr txBox="1">
              <a:spLocks noChangeArrowheads="1"/>
            </p:cNvSpPr>
            <p:nvPr/>
          </p:nvSpPr>
          <p:spPr bwMode="auto">
            <a:xfrm>
              <a:off x="4272" y="2667"/>
              <a:ext cx="3972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sz="2000" b="1">
                  <a:solidFill>
                    <a:srgbClr val="000080"/>
                  </a:solidFill>
                  <a:latin typeface="Footlight MT Light" pitchFamily="18" charset="0"/>
                  <a:cs typeface="Arial" charset="0"/>
                </a:rPr>
                <a:t>Cooperation &amp; Mutual Obligations</a:t>
              </a:r>
              <a:endParaRPr lang="en-US" sz="2000" b="1"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6148" name="Group 106"/>
          <p:cNvGrpSpPr>
            <a:grpSpLocks/>
          </p:cNvGrpSpPr>
          <p:nvPr/>
        </p:nvGrpSpPr>
        <p:grpSpPr bwMode="auto">
          <a:xfrm>
            <a:off x="228600" y="457200"/>
            <a:ext cx="2505075" cy="2971800"/>
            <a:chOff x="432" y="2100"/>
            <a:chExt cx="2793" cy="3489"/>
          </a:xfrm>
        </p:grpSpPr>
        <p:sp>
          <p:nvSpPr>
            <p:cNvPr id="6154" name="Text Box 107"/>
            <p:cNvSpPr txBox="1">
              <a:spLocks noChangeArrowheads="1"/>
            </p:cNvSpPr>
            <p:nvPr/>
          </p:nvSpPr>
          <p:spPr bwMode="auto">
            <a:xfrm>
              <a:off x="432" y="4671"/>
              <a:ext cx="2793" cy="9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14300" indent="-11430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chemeClr val="accent1"/>
                  </a:solidFill>
                  <a:latin typeface="Arial" charset="0"/>
                  <a:cs typeface="Arial" charset="0"/>
                </a:rPr>
                <a:t>FEUDALISM: </a:t>
              </a:r>
              <a:br>
                <a:rPr lang="en-US" sz="1000" b="1">
                  <a:solidFill>
                    <a:schemeClr val="accent1"/>
                  </a:solidFill>
                  <a:latin typeface="Arial" charset="0"/>
                  <a:cs typeface="Arial" charset="0"/>
                </a:rPr>
              </a:br>
              <a:r>
                <a:rPr lang="en-US" sz="1000" b="1">
                  <a:solidFill>
                    <a:schemeClr val="accent1"/>
                  </a:solidFill>
                  <a:latin typeface="Arial" charset="0"/>
                  <a:cs typeface="Arial" charset="0"/>
                </a:rPr>
                <a:t>POLITICAL SYSTEM</a:t>
              </a:r>
              <a:endParaRPr lang="en-US" sz="400" b="1">
                <a:solidFill>
                  <a:schemeClr val="accent1"/>
                </a:solidFill>
                <a:latin typeface="Arial" charset="0"/>
                <a:cs typeface="Arial" charset="0"/>
              </a:endParaRPr>
            </a:p>
            <a:p>
              <a:pPr algn="ctr" eaLnBrk="1" hangingPunct="1"/>
              <a:endParaRPr lang="en-US" sz="400" b="1">
                <a:solidFill>
                  <a:schemeClr val="hlink"/>
                </a:solidFill>
                <a:latin typeface="Arial" charset="0"/>
                <a:cs typeface="Arial" charset="0"/>
              </a:endParaRPr>
            </a:p>
            <a:p>
              <a:pPr algn="ctr" eaLnBrk="1" hangingPunct="1"/>
              <a:endParaRPr lang="en-US" sz="1000">
                <a:solidFill>
                  <a:schemeClr val="hlink"/>
                </a:solidFill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6155" name="Group 108"/>
            <p:cNvGrpSpPr>
              <a:grpSpLocks/>
            </p:cNvGrpSpPr>
            <p:nvPr/>
          </p:nvGrpSpPr>
          <p:grpSpPr bwMode="auto">
            <a:xfrm>
              <a:off x="705" y="2100"/>
              <a:ext cx="2232" cy="2592"/>
              <a:chOff x="1004" y="3972"/>
              <a:chExt cx="2232" cy="2592"/>
            </a:xfrm>
          </p:grpSpPr>
          <p:sp>
            <p:nvSpPr>
              <p:cNvPr id="6156" name="Rectangle 109"/>
              <p:cNvSpPr>
                <a:spLocks noChangeArrowheads="1"/>
              </p:cNvSpPr>
              <p:nvPr/>
            </p:nvSpPr>
            <p:spPr bwMode="auto">
              <a:xfrm>
                <a:off x="1004" y="3972"/>
                <a:ext cx="2232" cy="25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FFFF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6157" name="Picture 110"/>
              <p:cNvPicPr>
                <a:picLocks noChangeAspect="1" noChangeArrowheads="1"/>
              </p:cNvPicPr>
              <p:nvPr/>
            </p:nvPicPr>
            <p:blipFill>
              <a:blip r:embed="rId29">
                <a:lum bright="12000" contrast="3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4" y="4075"/>
                <a:ext cx="2039" cy="23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6149" name="Group 111"/>
          <p:cNvGrpSpPr>
            <a:grpSpLocks/>
          </p:cNvGrpSpPr>
          <p:nvPr/>
        </p:nvGrpSpPr>
        <p:grpSpPr bwMode="auto">
          <a:xfrm>
            <a:off x="6238875" y="457200"/>
            <a:ext cx="2905125" cy="2971800"/>
            <a:chOff x="8837" y="1872"/>
            <a:chExt cx="2880" cy="3471"/>
          </a:xfrm>
        </p:grpSpPr>
        <p:sp>
          <p:nvSpPr>
            <p:cNvPr id="6150" name="Text Box 112"/>
            <p:cNvSpPr txBox="1">
              <a:spLocks noChangeArrowheads="1"/>
            </p:cNvSpPr>
            <p:nvPr/>
          </p:nvSpPr>
          <p:spPr bwMode="auto">
            <a:xfrm>
              <a:off x="8837" y="4492"/>
              <a:ext cx="2880" cy="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114300" indent="-11430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en-US" sz="1000" b="1">
                  <a:solidFill>
                    <a:schemeClr val="accent1"/>
                  </a:solidFill>
                  <a:latin typeface="Arial" charset="0"/>
                  <a:cs typeface="Arial" charset="0"/>
                </a:rPr>
                <a:t>MANORIALISM: </a:t>
              </a:r>
              <a:br>
                <a:rPr lang="en-US" sz="1000" b="1">
                  <a:solidFill>
                    <a:schemeClr val="accent1"/>
                  </a:solidFill>
                  <a:latin typeface="Arial" charset="0"/>
                  <a:cs typeface="Arial" charset="0"/>
                </a:rPr>
              </a:br>
              <a:r>
                <a:rPr lang="en-US" sz="1000" b="1">
                  <a:solidFill>
                    <a:schemeClr val="accent1"/>
                  </a:solidFill>
                  <a:latin typeface="Arial" charset="0"/>
                  <a:cs typeface="Arial" charset="0"/>
                </a:rPr>
                <a:t>ECONOMIC SYSTEM</a:t>
              </a:r>
              <a:endParaRPr lang="en-US" sz="400" b="1">
                <a:solidFill>
                  <a:schemeClr val="accent1"/>
                </a:solidFill>
                <a:latin typeface="Arial" charset="0"/>
                <a:cs typeface="Arial" charset="0"/>
              </a:endParaRPr>
            </a:p>
            <a:p>
              <a:pPr algn="ctr" eaLnBrk="1" hangingPunct="1"/>
              <a:endParaRPr lang="en-US" sz="400" b="1">
                <a:solidFill>
                  <a:schemeClr val="hlink"/>
                </a:solidFill>
                <a:latin typeface="Arial" charset="0"/>
                <a:cs typeface="Arial" charset="0"/>
              </a:endParaRPr>
            </a:p>
            <a:p>
              <a:pPr eaLnBrk="1" hangingPunct="1">
                <a:buClr>
                  <a:schemeClr val="accent1"/>
                </a:buClr>
                <a:buFont typeface="Wingdings" pitchFamily="2" charset="2"/>
                <a:buChar char="§"/>
              </a:pPr>
              <a:endParaRPr lang="en-US" sz="1000" b="1">
                <a:solidFill>
                  <a:schemeClr val="hlink"/>
                </a:solidFill>
                <a:latin typeface="Arial" charset="0"/>
                <a:cs typeface="Arial" charset="0"/>
              </a:endParaRPr>
            </a:p>
            <a:p>
              <a:pPr algn="ctr" eaLnBrk="1" hangingPunct="1"/>
              <a:endParaRPr lang="en-US" sz="1000">
                <a:solidFill>
                  <a:schemeClr val="hlink"/>
                </a:solidFill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6151" name="Group 113"/>
            <p:cNvGrpSpPr>
              <a:grpSpLocks/>
            </p:cNvGrpSpPr>
            <p:nvPr/>
          </p:nvGrpSpPr>
          <p:grpSpPr bwMode="auto">
            <a:xfrm>
              <a:off x="9153" y="1872"/>
              <a:ext cx="2232" cy="2592"/>
              <a:chOff x="8362" y="4050"/>
              <a:chExt cx="2232" cy="2592"/>
            </a:xfrm>
          </p:grpSpPr>
          <p:sp>
            <p:nvSpPr>
              <p:cNvPr id="6152" name="Rectangle 114"/>
              <p:cNvSpPr>
                <a:spLocks noChangeArrowheads="1"/>
              </p:cNvSpPr>
              <p:nvPr/>
            </p:nvSpPr>
            <p:spPr bwMode="auto">
              <a:xfrm>
                <a:off x="8362" y="4050"/>
                <a:ext cx="2232" cy="259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rgbClr val="FFFF9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6153" name="Picture 115" descr="july"/>
              <p:cNvPicPr>
                <a:picLocks noChangeAspect="1" noChangeArrowheads="1"/>
              </p:cNvPicPr>
              <p:nvPr/>
            </p:nvPicPr>
            <p:blipFill>
              <a:blip r:embed="rId30" cstate="print">
                <a:lum bright="12000" contrast="24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43" t="30772" r="5821" b="6628"/>
              <a:stretch>
                <a:fillRect/>
              </a:stretch>
            </p:blipFill>
            <p:spPr bwMode="auto">
              <a:xfrm>
                <a:off x="8458" y="4158"/>
                <a:ext cx="2038" cy="2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Manorialism </a:t>
            </a:r>
          </a:p>
        </p:txBody>
      </p:sp>
      <p:pic>
        <p:nvPicPr>
          <p:cNvPr id="12291" name="Picture 8" descr="Picture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0688" y="1600200"/>
            <a:ext cx="3981450" cy="464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48200" y="1600200"/>
            <a:ext cx="42672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effectLst/>
              </a:rPr>
              <a:t>An economic system supporting a lord &amp; his vassals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effectLst/>
              </a:rPr>
              <a:t>The manor was an estate where the community worked in agriculture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effectLst/>
              </a:rPr>
              <a:t>Manors were self-sufficient, providing all of the necessary goods for its inhabitants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effectLst/>
              </a:rPr>
              <a:t>Barter was the usual form of exchange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effectLst/>
              </a:rPr>
              <a:t>Everyone had certain jobs to perform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1869</TotalTime>
  <Words>173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Blackadder ITC</vt:lpstr>
      <vt:lpstr>Footlight MT Light</vt:lpstr>
      <vt:lpstr>Tahoma</vt:lpstr>
      <vt:lpstr>Times New Roman</vt:lpstr>
      <vt:lpstr>Wingdings</vt:lpstr>
      <vt:lpstr>Slit</vt:lpstr>
      <vt:lpstr>Feudal Europe</vt:lpstr>
      <vt:lpstr>Medieval European Society </vt:lpstr>
      <vt:lpstr>Feudalism</vt:lpstr>
      <vt:lpstr>PowerPoint Presentation</vt:lpstr>
      <vt:lpstr>Manorialism </vt:lpstr>
    </vt:vector>
  </TitlesOfParts>
  <Company>GCPS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Feudal Europe</dc:title>
  <dc:creator>e198408900</dc:creator>
  <cp:lastModifiedBy>Alissa F Groll</cp:lastModifiedBy>
  <cp:revision>42</cp:revision>
  <dcterms:created xsi:type="dcterms:W3CDTF">2010-01-21T01:16:32Z</dcterms:created>
  <dcterms:modified xsi:type="dcterms:W3CDTF">2016-03-15T23:24:10Z</dcterms:modified>
</cp:coreProperties>
</file>