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9" r:id="rId13"/>
    <p:sldId id="267" r:id="rId14"/>
    <p:sldId id="271" r:id="rId15"/>
    <p:sldId id="272" r:id="rId16"/>
    <p:sldId id="268" r:id="rId17"/>
    <p:sldId id="270" r:id="rId18"/>
    <p:sldId id="274"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07" autoAdjust="0"/>
  </p:normalViewPr>
  <p:slideViewPr>
    <p:cSldViewPr>
      <p:cViewPr varScale="1">
        <p:scale>
          <a:sx n="81" d="100"/>
          <a:sy n="81" d="100"/>
        </p:scale>
        <p:origin x="127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C2FB3BD-19F9-4E4D-ABF6-49B0A25F7A57}" type="datetimeFigureOut">
              <a:rPr lang="en-US" smtClean="0"/>
              <a:pPr/>
              <a:t>10/26/2015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DE823C2-7D0A-42DF-B270-BEDEB8E0BFAD}"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2FB3BD-19F9-4E4D-ABF6-49B0A25F7A57}"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823C2-7D0A-42DF-B270-BEDEB8E0BF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2FB3BD-19F9-4E4D-ABF6-49B0A25F7A57}"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823C2-7D0A-42DF-B270-BEDEB8E0BF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C2FB3BD-19F9-4E4D-ABF6-49B0A25F7A57}"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823C2-7D0A-42DF-B270-BEDEB8E0BFAD}"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C2FB3BD-19F9-4E4D-ABF6-49B0A25F7A57}" type="datetimeFigureOut">
              <a:rPr lang="en-US" smtClean="0"/>
              <a:pPr/>
              <a:t>10/26/2015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9DE823C2-7D0A-42DF-B270-BEDEB8E0BFA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C2FB3BD-19F9-4E4D-ABF6-49B0A25F7A57}" type="datetimeFigureOut">
              <a:rPr lang="en-US" smtClean="0"/>
              <a:pPr/>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E823C2-7D0A-42DF-B270-BEDEB8E0BFAD}"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C2FB3BD-19F9-4E4D-ABF6-49B0A25F7A57}" type="datetimeFigureOut">
              <a:rPr lang="en-US" smtClean="0"/>
              <a:pPr/>
              <a:t>10/26/2015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E823C2-7D0A-42DF-B270-BEDEB8E0BFAD}"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C2FB3BD-19F9-4E4D-ABF6-49B0A25F7A57}" type="datetimeFigureOut">
              <a:rPr lang="en-US" smtClean="0"/>
              <a:pPr/>
              <a:t>10/26/2015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E823C2-7D0A-42DF-B270-BEDEB8E0BF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2FB3BD-19F9-4E4D-ABF6-49B0A25F7A57}" type="datetimeFigureOut">
              <a:rPr lang="en-US" smtClean="0"/>
              <a:pPr/>
              <a:t>10/26/2015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E823C2-7D0A-42DF-B270-BEDEB8E0BF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C2FB3BD-19F9-4E4D-ABF6-49B0A25F7A57}" type="datetimeFigureOut">
              <a:rPr lang="en-US" smtClean="0"/>
              <a:pPr/>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E823C2-7D0A-42DF-B270-BEDEB8E0BFAD}"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C2FB3BD-19F9-4E4D-ABF6-49B0A25F7A57}" type="datetimeFigureOut">
              <a:rPr lang="en-US" smtClean="0"/>
              <a:pPr/>
              <a:t>10/26/2015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9DE823C2-7D0A-42DF-B270-BEDEB8E0BFAD}"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C2FB3BD-19F9-4E4D-ABF6-49B0A25F7A57}" type="datetimeFigureOut">
              <a:rPr lang="en-US" smtClean="0"/>
              <a:pPr/>
              <a:t>10/26/2015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DE823C2-7D0A-42DF-B270-BEDEB8E0BF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n.wikipedia.org/wiki/Curse_of_the_pharaohs"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The Boy King</a:t>
            </a:r>
            <a:endParaRPr lang="en-US" dirty="0"/>
          </a:p>
        </p:txBody>
      </p:sp>
      <p:sp>
        <p:nvSpPr>
          <p:cNvPr id="2" name="Title 1"/>
          <p:cNvSpPr>
            <a:spLocks noGrp="1"/>
          </p:cNvSpPr>
          <p:nvPr>
            <p:ph type="ctrTitle"/>
          </p:nvPr>
        </p:nvSpPr>
        <p:spPr/>
        <p:txBody>
          <a:bodyPr/>
          <a:lstStyle/>
          <a:p>
            <a:r>
              <a:rPr lang="en-US" dirty="0" smtClean="0"/>
              <a:t>King Tutankhamen</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657600" y="3886200"/>
            <a:ext cx="2286000" cy="2590800"/>
          </a:xfrm>
          <a:prstGeom prst="rect">
            <a:avLst/>
          </a:prstGeom>
          <a:noFill/>
          <a:ln w="9525">
            <a:noFill/>
            <a:miter lim="800000"/>
            <a:headEnd/>
            <a:tailEnd/>
          </a:ln>
        </p:spPr>
      </p:pic>
    </p:spTree>
  </p:cSld>
  <p:clrMapOvr>
    <a:masterClrMapping/>
  </p:clrMapOvr>
  <p:transition>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050"/>
                                        </p:tgtEl>
                                      </p:cBhvr>
                                    </p:animEffect>
                                    <p:animScale>
                                      <p:cBhvr>
                                        <p:cTn id="12" dur="250" autoRev="1" fill="hold"/>
                                        <p:tgtEl>
                                          <p:spTgt spid="20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Antechamber/ Wall to Burial Chamber</a:t>
            </a:r>
            <a:endParaRPr lang="en-US" dirty="0"/>
          </a:p>
        </p:txBody>
      </p:sp>
      <p:pic>
        <p:nvPicPr>
          <p:cNvPr id="5" name="Content Placeholder 4" descr="ante2.jpg"/>
          <p:cNvPicPr>
            <a:picLocks noGrp="1" noChangeAspect="1"/>
          </p:cNvPicPr>
          <p:nvPr>
            <p:ph sz="quarter" idx="1"/>
          </p:nvPr>
        </p:nvPicPr>
        <p:blipFill>
          <a:blip r:embed="rId2" cstate="print"/>
          <a:stretch>
            <a:fillRect/>
          </a:stretch>
        </p:blipFill>
        <p:spPr>
          <a:xfrm>
            <a:off x="103001" y="1752599"/>
            <a:ext cx="3630799" cy="2184505"/>
          </a:xfrm>
        </p:spPr>
      </p:pic>
      <p:pic>
        <p:nvPicPr>
          <p:cNvPr id="6" name="Content Placeholder 5" descr="entry_room.jpg"/>
          <p:cNvPicPr>
            <a:picLocks noGrp="1" noChangeAspect="1"/>
          </p:cNvPicPr>
          <p:nvPr>
            <p:ph sz="quarter" idx="2"/>
          </p:nvPr>
        </p:nvPicPr>
        <p:blipFill>
          <a:blip r:embed="rId3" cstate="print"/>
          <a:stretch>
            <a:fillRect/>
          </a:stretch>
        </p:blipFill>
        <p:spPr>
          <a:xfrm>
            <a:off x="4495800" y="1676400"/>
            <a:ext cx="3749675" cy="2726326"/>
          </a:xfrm>
        </p:spPr>
      </p:pic>
      <p:pic>
        <p:nvPicPr>
          <p:cNvPr id="7" name="Picture 6" descr="ante3.jpg"/>
          <p:cNvPicPr>
            <a:picLocks noChangeAspect="1"/>
          </p:cNvPicPr>
          <p:nvPr/>
        </p:nvPicPr>
        <p:blipFill>
          <a:blip r:embed="rId4" cstate="print"/>
          <a:stretch>
            <a:fillRect/>
          </a:stretch>
        </p:blipFill>
        <p:spPr>
          <a:xfrm>
            <a:off x="838200" y="4173416"/>
            <a:ext cx="3581400" cy="249310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Annexe</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Two known robberies</a:t>
            </a:r>
          </a:p>
          <a:p>
            <a:r>
              <a:rPr lang="en-US" dirty="0" smtClean="0"/>
              <a:t>Left in a mess</a:t>
            </a:r>
          </a:p>
          <a:p>
            <a:r>
              <a:rPr lang="en-US" dirty="0" smtClean="0"/>
              <a:t>Two game boards (</a:t>
            </a:r>
            <a:r>
              <a:rPr lang="en-US" dirty="0" err="1" smtClean="0"/>
              <a:t>senet</a:t>
            </a:r>
            <a:r>
              <a:rPr lang="en-US" dirty="0" smtClean="0"/>
              <a:t>)</a:t>
            </a:r>
          </a:p>
          <a:p>
            <a:r>
              <a:rPr lang="en-US" dirty="0" smtClean="0"/>
              <a:t>Many funeral objects</a:t>
            </a:r>
          </a:p>
          <a:p>
            <a:r>
              <a:rPr lang="en-US" dirty="0" smtClean="0"/>
              <a:t>Left in a mess </a:t>
            </a:r>
          </a:p>
          <a:p>
            <a:r>
              <a:rPr lang="en-US" dirty="0" smtClean="0"/>
              <a:t>34 vases</a:t>
            </a:r>
          </a:p>
          <a:p>
            <a:r>
              <a:rPr lang="en-US" dirty="0" smtClean="0"/>
              <a:t>they noticed another sealed door behind the couches on the far wall. This sealed door also had a hole in it, but unlike the others, the hole had not been resealed. Carefully, they crawled under the couch and shone their light. </a:t>
            </a:r>
            <a:endParaRPr lang="en-US" dirty="0"/>
          </a:p>
        </p:txBody>
      </p:sp>
      <p:pic>
        <p:nvPicPr>
          <p:cNvPr id="5" name="Content Placeholder 4" descr="annexe.jpg"/>
          <p:cNvPicPr>
            <a:picLocks noGrp="1" noChangeAspect="1"/>
          </p:cNvPicPr>
          <p:nvPr>
            <p:ph sz="quarter" idx="2"/>
          </p:nvPr>
        </p:nvPicPr>
        <p:blipFill>
          <a:blip r:embed="rId2" cstate="print"/>
          <a:stretch>
            <a:fillRect/>
          </a:stretch>
        </p:blipFill>
        <p:spPr>
          <a:xfrm>
            <a:off x="5178468" y="1524000"/>
            <a:ext cx="2784954" cy="2209800"/>
          </a:xfrm>
        </p:spPr>
      </p:pic>
      <p:pic>
        <p:nvPicPr>
          <p:cNvPr id="6" name="Picture 5" descr="senet.jpg"/>
          <p:cNvPicPr>
            <a:picLocks noChangeAspect="1"/>
          </p:cNvPicPr>
          <p:nvPr/>
        </p:nvPicPr>
        <p:blipFill>
          <a:blip r:embed="rId3" cstate="print"/>
          <a:stretch>
            <a:fillRect/>
          </a:stretch>
        </p:blipFill>
        <p:spPr>
          <a:xfrm>
            <a:off x="5326063" y="4049817"/>
            <a:ext cx="2903537" cy="212238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al.jpg"/>
          <p:cNvPicPr>
            <a:picLocks noChangeAspect="1"/>
          </p:cNvPicPr>
          <p:nvPr/>
        </p:nvPicPr>
        <p:blipFill>
          <a:blip r:embed="rId2" cstate="print"/>
          <a:stretch>
            <a:fillRect/>
          </a:stretch>
        </p:blipFill>
        <p:spPr>
          <a:xfrm>
            <a:off x="1981200" y="2819400"/>
            <a:ext cx="4724400" cy="2590800"/>
          </a:xfrm>
          <a:prstGeom prst="rect">
            <a:avLst/>
          </a:prstGeom>
        </p:spPr>
      </p:pic>
      <p:sp>
        <p:nvSpPr>
          <p:cNvPr id="6" name="Title 5"/>
          <p:cNvSpPr>
            <a:spLocks noGrp="1"/>
          </p:cNvSpPr>
          <p:nvPr>
            <p:ph type="title"/>
          </p:nvPr>
        </p:nvSpPr>
        <p:spPr/>
        <p:txBody>
          <a:bodyPr>
            <a:normAutofit fontScale="90000"/>
          </a:bodyPr>
          <a:lstStyle/>
          <a:p>
            <a:pPr algn="ctr"/>
            <a:r>
              <a:rPr lang="en-US" dirty="0" smtClean="0"/>
              <a:t>Sealed doorway to the Burial Chamber</a:t>
            </a:r>
            <a:br>
              <a:rPr lang="en-US" dirty="0" smtClean="0"/>
            </a:br>
            <a:r>
              <a:rPr lang="en-US" dirty="0" smtClean="0"/>
              <a:t>The seal of the Necropolis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Burial Chamber</a:t>
            </a:r>
            <a:endParaRPr lang="en-US" dirty="0"/>
          </a:p>
        </p:txBody>
      </p:sp>
      <p:sp>
        <p:nvSpPr>
          <p:cNvPr id="3" name="Content Placeholder 2"/>
          <p:cNvSpPr>
            <a:spLocks noGrp="1"/>
          </p:cNvSpPr>
          <p:nvPr>
            <p:ph sz="quarter" idx="1"/>
          </p:nvPr>
        </p:nvSpPr>
        <p:spPr/>
        <p:txBody>
          <a:bodyPr>
            <a:normAutofit fontScale="62500" lnSpcReduction="20000"/>
          </a:bodyPr>
          <a:lstStyle/>
          <a:p>
            <a:r>
              <a:rPr lang="en-US" dirty="0" smtClean="0"/>
              <a:t>The inside of the Burial Chamber was almost completely filled with a large shrine over 16 feet long, 10 feet wide, and 9 feet tall. The walls of the shrine were made of gilded wood inlaid with a brilliant blue porcelain. </a:t>
            </a:r>
          </a:p>
          <a:p>
            <a:r>
              <a:rPr lang="en-US" dirty="0" smtClean="0"/>
              <a:t>the walls of the Burial Chamber (excluding the ceiling) were covered with a gypsum plaster and painted yellow. Upon the yellow walls were painted funerary scene</a:t>
            </a:r>
          </a:p>
          <a:p>
            <a:r>
              <a:rPr lang="en-US" dirty="0" smtClean="0"/>
              <a:t>On the ground around the shrine were a number of items, including portions of two broken necklaces that looked as if they had been dropped by robbers and magic oars "to ferry the king's </a:t>
            </a:r>
            <a:r>
              <a:rPr lang="en-US" dirty="0" err="1" smtClean="0"/>
              <a:t>barque</a:t>
            </a:r>
            <a:r>
              <a:rPr lang="en-US" dirty="0" smtClean="0"/>
              <a:t> [boat] across the waters of the Nether World.</a:t>
            </a:r>
          </a:p>
          <a:p>
            <a:r>
              <a:rPr lang="en-US" dirty="0" smtClean="0"/>
              <a:t>As Carter and his team worked to disassemble the shrine they found that this was merely the outer shrine, with four shrines in total. Each section of the shrines weighed up to half a ton</a:t>
            </a:r>
            <a:endParaRPr lang="en-US" dirty="0"/>
          </a:p>
        </p:txBody>
      </p:sp>
      <p:pic>
        <p:nvPicPr>
          <p:cNvPr id="5" name="Content Placeholder 4" descr="burial chamber 1.jpg"/>
          <p:cNvPicPr>
            <a:picLocks noGrp="1" noChangeAspect="1"/>
          </p:cNvPicPr>
          <p:nvPr>
            <p:ph sz="quarter" idx="2"/>
          </p:nvPr>
        </p:nvPicPr>
        <p:blipFill>
          <a:blip r:embed="rId2" cstate="print"/>
          <a:stretch>
            <a:fillRect/>
          </a:stretch>
        </p:blipFill>
        <p:spPr>
          <a:xfrm>
            <a:off x="5072945" y="1143000"/>
            <a:ext cx="3461455" cy="2971800"/>
          </a:xfrm>
        </p:spPr>
      </p:pic>
      <p:pic>
        <p:nvPicPr>
          <p:cNvPr id="6" name="Picture 5" descr="bc2.jpg"/>
          <p:cNvPicPr>
            <a:picLocks noChangeAspect="1"/>
          </p:cNvPicPr>
          <p:nvPr/>
        </p:nvPicPr>
        <p:blipFill>
          <a:blip r:embed="rId3" cstate="print"/>
          <a:stretch>
            <a:fillRect/>
          </a:stretch>
        </p:blipFill>
        <p:spPr>
          <a:xfrm>
            <a:off x="5181600" y="4495800"/>
            <a:ext cx="3505200" cy="20574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Coffins of tut</a:t>
            </a:r>
            <a:endParaRPr lang="en-US" dirty="0"/>
          </a:p>
        </p:txBody>
      </p:sp>
      <p:sp>
        <p:nvSpPr>
          <p:cNvPr id="3" name="Content Placeholder 2"/>
          <p:cNvSpPr>
            <a:spLocks noGrp="1"/>
          </p:cNvSpPr>
          <p:nvPr>
            <p:ph sz="quarter" idx="1"/>
          </p:nvPr>
        </p:nvSpPr>
        <p:spPr/>
        <p:txBody>
          <a:bodyPr>
            <a:normAutofit fontScale="55000" lnSpcReduction="20000"/>
          </a:bodyPr>
          <a:lstStyle/>
          <a:p>
            <a:r>
              <a:rPr lang="en-US" dirty="0" smtClean="0"/>
              <a:t>When they lifted the lid of the coffin, they found another, smaller coffin. The lifting of the lid of the second coffin revealed a third one, made entirely of gold. On top of this third, and final, coffin was a dark material that had once been liquid and poured over the coffin from the hands to the ankles. The liquid had hardened over the years and firmly stuck the third coffin to the bottom of the second. The thick residue had to be removed with heat and hammering. Then the lid of the third coffin was raised. </a:t>
            </a:r>
          </a:p>
          <a:p>
            <a:r>
              <a:rPr lang="en-US" dirty="0" smtClean="0"/>
              <a:t>the whole interior of the golden coffin, was an impressive, neat and carefully made mummy, over which had been poured ointments</a:t>
            </a:r>
          </a:p>
          <a:p>
            <a:r>
              <a:rPr lang="en-US" dirty="0" smtClean="0"/>
              <a:t>A brilliant, magnificent, burnished gold mask [picture] of the king, covered his head and shoulders death mask</a:t>
            </a:r>
          </a:p>
          <a:p>
            <a:r>
              <a:rPr lang="en-US" dirty="0" smtClean="0"/>
              <a:t>Carter and his team found over 150 items - almost all of them gold - on the mummy, including amulets, bracelets, collars, rings, and daggers. </a:t>
            </a:r>
            <a:endParaRPr lang="en-US" dirty="0"/>
          </a:p>
        </p:txBody>
      </p:sp>
      <p:pic>
        <p:nvPicPr>
          <p:cNvPr id="5" name="Content Placeholder 4" descr="t1.jpg"/>
          <p:cNvPicPr>
            <a:picLocks noGrp="1" noChangeAspect="1"/>
          </p:cNvPicPr>
          <p:nvPr>
            <p:ph sz="quarter" idx="2"/>
          </p:nvPr>
        </p:nvPicPr>
        <p:blipFill>
          <a:blip r:embed="rId2" cstate="print"/>
          <a:stretch>
            <a:fillRect/>
          </a:stretch>
        </p:blipFill>
        <p:spPr>
          <a:xfrm>
            <a:off x="5097517" y="1447800"/>
            <a:ext cx="3284483" cy="2480468"/>
          </a:xfrm>
        </p:spPr>
      </p:pic>
      <p:pic>
        <p:nvPicPr>
          <p:cNvPr id="6" name="Picture 5" descr="t2.jpg"/>
          <p:cNvPicPr>
            <a:picLocks noChangeAspect="1"/>
          </p:cNvPicPr>
          <p:nvPr/>
        </p:nvPicPr>
        <p:blipFill>
          <a:blip r:embed="rId3" cstate="print"/>
          <a:stretch>
            <a:fillRect/>
          </a:stretch>
        </p:blipFill>
        <p:spPr>
          <a:xfrm>
            <a:off x="5029200" y="3962400"/>
            <a:ext cx="3390900" cy="2444090"/>
          </a:xfrm>
          <a:prstGeom prst="rect">
            <a:avLst/>
          </a:prstGeom>
        </p:spPr>
      </p:pic>
      <p:pic>
        <p:nvPicPr>
          <p:cNvPr id="7" name="Picture 6" descr="coffins of tut.jpg"/>
          <p:cNvPicPr>
            <a:picLocks noChangeAspect="1"/>
          </p:cNvPicPr>
          <p:nvPr/>
        </p:nvPicPr>
        <p:blipFill>
          <a:blip r:embed="rId4" cstate="print"/>
          <a:stretch>
            <a:fillRect/>
          </a:stretch>
        </p:blipFill>
        <p:spPr>
          <a:xfrm flipH="1">
            <a:off x="9486900" y="-16397"/>
            <a:ext cx="2286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ffins of tut.jpg"/>
          <p:cNvPicPr>
            <a:picLocks noChangeAspect="1"/>
          </p:cNvPicPr>
          <p:nvPr/>
        </p:nvPicPr>
        <p:blipFill>
          <a:blip r:embed="rId2" cstate="print"/>
          <a:stretch>
            <a:fillRect/>
          </a:stretch>
        </p:blipFill>
        <p:spPr>
          <a:xfrm>
            <a:off x="1600200" y="0"/>
            <a:ext cx="5410200"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Burial Chamber continued</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When the fourth shrine was disassembled, the king's sarcophagus was revealed. The sarcophagus was yellow in color and made out of a single block of quartzite. The lid did not match the rest .</a:t>
            </a:r>
          </a:p>
          <a:p>
            <a:r>
              <a:rPr lang="en-US" dirty="0" smtClean="0"/>
              <a:t>The contents were completely covered by fine linen shrouds. The lid being suspended in mid-air, we rolled back those covering shrouds, one by one, and as the last was removed a gasp of wonderment escaped our lips, so gorgeous was the sight that met our eyes: a golden effigy of the young boy king, of most magnificent workmanship, filled the whole of the interior of the sarcophagus. A gilded wooden coffin was revealed. The coffin was in a distinctly human shape and was 7 feet 4 inches in length. </a:t>
            </a:r>
          </a:p>
          <a:p>
            <a:endParaRPr lang="en-US" dirty="0"/>
          </a:p>
        </p:txBody>
      </p:sp>
      <p:pic>
        <p:nvPicPr>
          <p:cNvPr id="5" name="Content Placeholder 4" descr="bt2.jpg"/>
          <p:cNvPicPr>
            <a:picLocks noGrp="1" noChangeAspect="1"/>
          </p:cNvPicPr>
          <p:nvPr>
            <p:ph sz="quarter" idx="2"/>
          </p:nvPr>
        </p:nvPicPr>
        <p:blipFill>
          <a:blip r:embed="rId2" cstate="print"/>
          <a:stretch>
            <a:fillRect/>
          </a:stretch>
        </p:blipFill>
        <p:spPr>
          <a:xfrm>
            <a:off x="5181600" y="1371600"/>
            <a:ext cx="2522113" cy="1905000"/>
          </a:xfrm>
        </p:spPr>
      </p:pic>
      <p:pic>
        <p:nvPicPr>
          <p:cNvPr id="6" name="Picture 5" descr="tut.jpg"/>
          <p:cNvPicPr>
            <a:picLocks noChangeAspect="1"/>
          </p:cNvPicPr>
          <p:nvPr/>
        </p:nvPicPr>
        <p:blipFill>
          <a:blip r:embed="rId3" cstate="print"/>
          <a:stretch>
            <a:fillRect/>
          </a:stretch>
        </p:blipFill>
        <p:spPr>
          <a:xfrm>
            <a:off x="5867400" y="3352800"/>
            <a:ext cx="2886075" cy="3276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Burial Chamber continued</a:t>
            </a:r>
            <a:endParaRPr lang="en-US" dirty="0"/>
          </a:p>
        </p:txBody>
      </p:sp>
      <p:sp>
        <p:nvSpPr>
          <p:cNvPr id="3" name="Content Placeholder 2"/>
          <p:cNvSpPr>
            <a:spLocks noGrp="1"/>
          </p:cNvSpPr>
          <p:nvPr>
            <p:ph sz="quarter" idx="1"/>
          </p:nvPr>
        </p:nvSpPr>
        <p:spPr/>
        <p:txBody>
          <a:bodyPr/>
          <a:lstStyle/>
          <a:p>
            <a:r>
              <a:rPr lang="en-US" dirty="0" smtClean="0"/>
              <a:t>Only decorated room </a:t>
            </a:r>
          </a:p>
          <a:p>
            <a:r>
              <a:rPr lang="en-US" dirty="0" smtClean="0"/>
              <a:t>Untouched for over 3,300 years</a:t>
            </a:r>
          </a:p>
          <a:p>
            <a:r>
              <a:rPr lang="en-US" dirty="0" smtClean="0"/>
              <a:t>Coffins of two babies</a:t>
            </a:r>
          </a:p>
        </p:txBody>
      </p:sp>
      <p:pic>
        <p:nvPicPr>
          <p:cNvPr id="5" name="Content Placeholder 4" descr="baby coffins.jpg"/>
          <p:cNvPicPr>
            <a:picLocks noGrp="1" noChangeAspect="1"/>
          </p:cNvPicPr>
          <p:nvPr>
            <p:ph sz="quarter" idx="2"/>
          </p:nvPr>
        </p:nvPicPr>
        <p:blipFill>
          <a:blip r:embed="rId2" cstate="print"/>
          <a:stretch>
            <a:fillRect/>
          </a:stretch>
        </p:blipFill>
        <p:spPr>
          <a:xfrm>
            <a:off x="5181600" y="1524000"/>
            <a:ext cx="2819400" cy="2366962"/>
          </a:xfrm>
        </p:spPr>
      </p:pic>
      <p:pic>
        <p:nvPicPr>
          <p:cNvPr id="6" name="Picture 5" descr="baby.jpg"/>
          <p:cNvPicPr>
            <a:picLocks noChangeAspect="1"/>
          </p:cNvPicPr>
          <p:nvPr/>
        </p:nvPicPr>
        <p:blipFill>
          <a:blip r:embed="rId3" cstate="print"/>
          <a:stretch>
            <a:fillRect/>
          </a:stretch>
        </p:blipFill>
        <p:spPr>
          <a:xfrm>
            <a:off x="2667000" y="3276600"/>
            <a:ext cx="2133600" cy="33528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Treasury</a:t>
            </a:r>
            <a:endParaRPr lang="en-US" dirty="0"/>
          </a:p>
        </p:txBody>
      </p:sp>
      <p:pic>
        <p:nvPicPr>
          <p:cNvPr id="5" name="Picture 4" descr="tr1.jpg"/>
          <p:cNvPicPr>
            <a:picLocks noChangeAspect="1"/>
          </p:cNvPicPr>
          <p:nvPr/>
        </p:nvPicPr>
        <p:blipFill>
          <a:blip r:embed="rId2" cstate="print"/>
          <a:stretch>
            <a:fillRect/>
          </a:stretch>
        </p:blipFill>
        <p:spPr>
          <a:xfrm>
            <a:off x="1905000" y="1389529"/>
            <a:ext cx="5791200" cy="442856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Treasury</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Treasury, like the Antechamber, was filled with items including many boxes and model boats. In this room was the large gilded </a:t>
            </a:r>
            <a:r>
              <a:rPr lang="en-US" dirty="0" err="1" smtClean="0"/>
              <a:t>canopic</a:t>
            </a:r>
            <a:r>
              <a:rPr lang="en-US" dirty="0" smtClean="0"/>
              <a:t> shrine. Inside the gilded shrine was the </a:t>
            </a:r>
            <a:r>
              <a:rPr lang="en-US" dirty="0" err="1" smtClean="0"/>
              <a:t>canopic</a:t>
            </a:r>
            <a:r>
              <a:rPr lang="en-US" dirty="0" smtClean="0"/>
              <a:t> chest made out of a single block of calcite. Inside the </a:t>
            </a:r>
            <a:r>
              <a:rPr lang="en-US" dirty="0" err="1" smtClean="0"/>
              <a:t>canopic</a:t>
            </a:r>
            <a:r>
              <a:rPr lang="en-US" dirty="0" smtClean="0"/>
              <a:t> chest were the four </a:t>
            </a:r>
            <a:r>
              <a:rPr lang="en-US" dirty="0" err="1" smtClean="0"/>
              <a:t>canopic</a:t>
            </a:r>
            <a:r>
              <a:rPr lang="en-US" dirty="0" smtClean="0"/>
              <a:t> jars, each in the shape of an Egyptian coffin and elaborately decorated, holding the pharaoh's embalmed organs - liver, lungs, stomach, and intestines. </a:t>
            </a:r>
            <a:endParaRPr lang="en-US" dirty="0"/>
          </a:p>
        </p:txBody>
      </p:sp>
      <p:pic>
        <p:nvPicPr>
          <p:cNvPr id="5" name="Content Placeholder 4" descr="alabaster chest.jpg"/>
          <p:cNvPicPr>
            <a:picLocks noGrp="1" noChangeAspect="1"/>
          </p:cNvPicPr>
          <p:nvPr>
            <p:ph sz="quarter" idx="2"/>
          </p:nvPr>
        </p:nvPicPr>
        <p:blipFill>
          <a:blip r:embed="rId2" cstate="print"/>
          <a:stretch>
            <a:fillRect/>
          </a:stretch>
        </p:blipFill>
        <p:spPr>
          <a:xfrm>
            <a:off x="5334000" y="3505200"/>
            <a:ext cx="3252020" cy="3048000"/>
          </a:xfrm>
        </p:spPr>
      </p:pic>
      <p:pic>
        <p:nvPicPr>
          <p:cNvPr id="6" name="Picture 5" descr="shrine.jpg"/>
          <p:cNvPicPr>
            <a:picLocks noChangeAspect="1"/>
          </p:cNvPicPr>
          <p:nvPr/>
        </p:nvPicPr>
        <p:blipFill>
          <a:blip r:embed="rId3" cstate="print"/>
          <a:stretch>
            <a:fillRect/>
          </a:stretch>
        </p:blipFill>
        <p:spPr>
          <a:xfrm>
            <a:off x="6096000" y="381000"/>
            <a:ext cx="2057400" cy="289754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Tutankhamen The Boy King</a:t>
            </a:r>
            <a:endParaRPr lang="en-US" dirty="0"/>
          </a:p>
        </p:txBody>
      </p:sp>
      <p:pic>
        <p:nvPicPr>
          <p:cNvPr id="4098" name="Picture 2"/>
          <p:cNvPicPr>
            <a:picLocks noGrp="1" noChangeAspect="1" noChangeArrowheads="1"/>
          </p:cNvPicPr>
          <p:nvPr>
            <p:ph sz="quarter" idx="1"/>
          </p:nvPr>
        </p:nvPicPr>
        <p:blipFill>
          <a:blip r:embed="rId2" cstate="print"/>
          <a:stretch>
            <a:fillRect/>
          </a:stretch>
        </p:blipFill>
        <p:spPr bwMode="auto">
          <a:xfrm>
            <a:off x="1073665" y="1447800"/>
            <a:ext cx="3431144" cy="4572000"/>
          </a:xfrm>
          <a:prstGeom prst="rect">
            <a:avLst/>
          </a:prstGeom>
          <a:noFill/>
          <a:ln w="9525">
            <a:noFill/>
            <a:miter lim="800000"/>
            <a:headEnd/>
            <a:tailEnd/>
          </a:ln>
        </p:spPr>
      </p:pic>
      <p:sp>
        <p:nvSpPr>
          <p:cNvPr id="8" name="Content Placeholder 7"/>
          <p:cNvSpPr>
            <a:spLocks noGrp="1"/>
          </p:cNvSpPr>
          <p:nvPr>
            <p:ph sz="quarter" idx="2"/>
          </p:nvPr>
        </p:nvSpPr>
        <p:spPr>
          <a:xfrm>
            <a:off x="4800600" y="1447800"/>
            <a:ext cx="3882390" cy="5029200"/>
          </a:xfrm>
        </p:spPr>
        <p:txBody>
          <a:bodyPr>
            <a:normAutofit fontScale="92500" lnSpcReduction="20000"/>
          </a:bodyPr>
          <a:lstStyle/>
          <a:p>
            <a:r>
              <a:rPr lang="en-US" dirty="0" smtClean="0"/>
              <a:t>Reigned as King from about age 9 to 18</a:t>
            </a:r>
          </a:p>
          <a:p>
            <a:r>
              <a:rPr lang="en-US" dirty="0" smtClean="0"/>
              <a:t>5’6 feet tall, slender build</a:t>
            </a:r>
          </a:p>
          <a:p>
            <a:r>
              <a:rPr lang="en-US" dirty="0" smtClean="0"/>
              <a:t>Fond of athletics, love for hunting and driving chariots</a:t>
            </a:r>
          </a:p>
          <a:p>
            <a:r>
              <a:rPr lang="en-US" dirty="0" smtClean="0"/>
              <a:t>Most important contribution was restoring religion</a:t>
            </a:r>
          </a:p>
          <a:p>
            <a:r>
              <a:rPr lang="en-US" dirty="0" smtClean="0"/>
              <a:t>Unknown cause of death</a:t>
            </a:r>
          </a:p>
          <a:p>
            <a:r>
              <a:rPr lang="en-US" dirty="0" smtClean="0"/>
              <a:t>Inherited the throne through marriage (at age 12) to his wife</a:t>
            </a:r>
          </a:p>
          <a:p>
            <a:r>
              <a:rPr lang="en-US" dirty="0" smtClean="0"/>
              <a:t>It was believed that the queen  wife of King Tut was also married to her own father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2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2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2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8">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20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8">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20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8">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20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8">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20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8">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Howard Carter</a:t>
            </a:r>
            <a:endParaRPr lang="en-US" dirty="0"/>
          </a:p>
        </p:txBody>
      </p:sp>
      <p:pic>
        <p:nvPicPr>
          <p:cNvPr id="1026" name="Picture 2"/>
          <p:cNvPicPr>
            <a:picLocks noGrp="1" noChangeAspect="1" noChangeArrowheads="1"/>
          </p:cNvPicPr>
          <p:nvPr>
            <p:ph sz="quarter" idx="1"/>
          </p:nvPr>
        </p:nvPicPr>
        <p:blipFill>
          <a:blip r:embed="rId2" cstate="print"/>
          <a:stretch>
            <a:fillRect/>
          </a:stretch>
        </p:blipFill>
        <p:spPr bwMode="auto">
          <a:xfrm>
            <a:off x="685800" y="1409259"/>
            <a:ext cx="3581400" cy="3360155"/>
          </a:xfrm>
          <a:prstGeom prst="rect">
            <a:avLst/>
          </a:prstGeom>
          <a:noFill/>
          <a:ln w="9525">
            <a:noFill/>
            <a:miter lim="800000"/>
            <a:headEnd/>
            <a:tailEnd/>
          </a:ln>
        </p:spPr>
      </p:pic>
      <p:sp>
        <p:nvSpPr>
          <p:cNvPr id="6" name="Content Placeholder 5"/>
          <p:cNvSpPr>
            <a:spLocks noGrp="1"/>
          </p:cNvSpPr>
          <p:nvPr>
            <p:ph sz="quarter" idx="2"/>
          </p:nvPr>
        </p:nvSpPr>
        <p:spPr/>
        <p:txBody>
          <a:bodyPr/>
          <a:lstStyle/>
          <a:p>
            <a:r>
              <a:rPr lang="en-US" dirty="0" smtClean="0"/>
              <a:t>November 1922 Howard Carter discovers the steps leading to King Tutankhamen's tomb.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heckerboard(across)">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mph" presetSubtype="0" grpId="0" nodeType="clickEffect">
                                  <p:stCondLst>
                                    <p:cond delay="0"/>
                                  </p:stCondLst>
                                  <p:iterate type="lt">
                                    <p:tmAbs val="0"/>
                                  </p:iterate>
                                  <p:childTnLst>
                                    <p:set>
                                      <p:cBhvr override="childStyle">
                                        <p:cTn id="16" dur="indefinite"/>
                                        <p:tgtEl>
                                          <p:spTgt spid="2"/>
                                        </p:tgtEl>
                                        <p:attrNameLst>
                                          <p:attrName>style.fontFamily</p:attrName>
                                        </p:attrNameLst>
                                      </p:cBhvr>
                                      <p:to>
                                        <p:strVal val="Times New Roman"/>
                                      </p:to>
                                    </p:set>
                                  </p:childTnLst>
                                </p:cTn>
                              </p:par>
                            </p:childTnLst>
                          </p:cTn>
                        </p:par>
                      </p:childTnLst>
                    </p:cTn>
                  </p:par>
                  <p:par>
                    <p:cTn id="17" fill="hold">
                      <p:stCondLst>
                        <p:cond delay="indefinite"/>
                      </p:stCondLst>
                      <p:childTnLst>
                        <p:par>
                          <p:cTn id="18" fill="hold">
                            <p:stCondLst>
                              <p:cond delay="0"/>
                            </p:stCondLst>
                            <p:childTnLst>
                              <p:par>
                                <p:cTn id="19" presetID="20" presetClass="emph" presetSubtype="0" fill="hold" grpId="1" nodeType="clickEffect">
                                  <p:stCondLst>
                                    <p:cond delay="0"/>
                                  </p:stCondLst>
                                  <p:iterate type="lt">
                                    <p:tmPct val="10000"/>
                                  </p:iterate>
                                  <p:childTnLst>
                                    <p:set>
                                      <p:cBhvr override="childStyle">
                                        <p:cTn id="20" dur="500" autoRev="1" fill="hold"/>
                                        <p:tgtEl>
                                          <p:spTgt spid="2"/>
                                        </p:tgtEl>
                                        <p:attrNameLst>
                                          <p:attrName>style.color</p:attrName>
                                        </p:attrNameLst>
                                      </p:cBhvr>
                                      <p:to>
                                        <p:clrVal>
                                          <a:schemeClr val="accent2"/>
                                        </p:clrVal>
                                      </p:to>
                                    </p:set>
                                    <p:set>
                                      <p:cBhvr>
                                        <p:cTn id="21" dur="500" autoRev="1" fill="hold"/>
                                        <p:tgtEl>
                                          <p:spTgt spid="2"/>
                                        </p:tgtEl>
                                        <p:attrNameLst>
                                          <p:attrName>fillcolor</p:attrName>
                                        </p:attrNameLst>
                                      </p:cBhvr>
                                      <p:to>
                                        <p:clrVal>
                                          <a:schemeClr val="accent2"/>
                                        </p:clrVal>
                                      </p:to>
                                    </p:set>
                                    <p:set>
                                      <p:cBhvr>
                                        <p:cTn id="22" dur="500" autoRev="1"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304800"/>
            <a:ext cx="7772400" cy="1143000"/>
          </a:xfrm>
        </p:spPr>
        <p:txBody>
          <a:bodyPr/>
          <a:lstStyle/>
          <a:p>
            <a:r>
              <a:rPr lang="en-US" dirty="0" smtClean="0"/>
              <a:t>Lord Carnarvon</a:t>
            </a:r>
            <a:endParaRPr lang="en-US" dirty="0"/>
          </a:p>
        </p:txBody>
      </p:sp>
      <p:sp>
        <p:nvSpPr>
          <p:cNvPr id="7" name="Text Placeholder 6"/>
          <p:cNvSpPr>
            <a:spLocks noGrp="1"/>
          </p:cNvSpPr>
          <p:nvPr>
            <p:ph type="body" idx="2"/>
          </p:nvPr>
        </p:nvSpPr>
        <p:spPr/>
        <p:txBody>
          <a:bodyPr/>
          <a:lstStyle/>
          <a:p>
            <a:endParaRPr lang="en-US" dirty="0"/>
          </a:p>
        </p:txBody>
      </p:sp>
      <p:sp>
        <p:nvSpPr>
          <p:cNvPr id="6" name="Content Placeholder 5"/>
          <p:cNvSpPr>
            <a:spLocks noGrp="1"/>
          </p:cNvSpPr>
          <p:nvPr>
            <p:ph sz="quarter" idx="1"/>
          </p:nvPr>
        </p:nvSpPr>
        <p:spPr/>
        <p:txBody>
          <a:bodyPr/>
          <a:lstStyle/>
          <a:p>
            <a:r>
              <a:rPr lang="en-US" dirty="0" smtClean="0"/>
              <a:t>Doctors order him to stay in Egypt because he was in a serious wreck</a:t>
            </a:r>
          </a:p>
          <a:p>
            <a:r>
              <a:rPr lang="en-US" dirty="0" smtClean="0"/>
              <a:t> Became interested in archeological finds</a:t>
            </a:r>
          </a:p>
          <a:p>
            <a:r>
              <a:rPr lang="en-US" dirty="0" smtClean="0"/>
              <a:t>Financed Howard Carter’s work for fifteen years</a:t>
            </a:r>
          </a:p>
          <a:p>
            <a:r>
              <a:rPr lang="en-US" dirty="0" smtClean="0"/>
              <a:t>Carnarvon suffered a severe mosquito bite infected by a razor cut</a:t>
            </a:r>
          </a:p>
          <a:p>
            <a:r>
              <a:rPr lang="en-US" dirty="0" smtClean="0"/>
              <a:t>This led to the story of the "Curse of Tutankhamen", the "</a:t>
            </a:r>
            <a:r>
              <a:rPr lang="en-US" dirty="0" smtClean="0">
                <a:hlinkClick r:id="rId2" tooltip="Curse of the pharaohs"/>
              </a:rPr>
              <a:t>Mummy's Curse</a:t>
            </a:r>
            <a:r>
              <a:rPr lang="en-US" dirty="0" smtClean="0"/>
              <a:t>"</a:t>
            </a:r>
          </a:p>
          <a:p>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457200" y="1600200"/>
            <a:ext cx="2362200"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additive="base">
                                        <p:cTn id="4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of the Tomb</a:t>
            </a:r>
            <a:endParaRPr lang="en-US" dirty="0"/>
          </a:p>
        </p:txBody>
      </p:sp>
      <p:pic>
        <p:nvPicPr>
          <p:cNvPr id="5122" name="Picture 2"/>
          <p:cNvPicPr>
            <a:picLocks noGrp="1" noChangeAspect="1" noChangeArrowheads="1"/>
          </p:cNvPicPr>
          <p:nvPr>
            <p:ph sz="quarter" idx="1"/>
          </p:nvPr>
        </p:nvPicPr>
        <p:blipFill>
          <a:blip r:embed="rId2" cstate="print"/>
          <a:srcRect/>
          <a:stretch>
            <a:fillRect/>
          </a:stretch>
        </p:blipFill>
        <p:spPr bwMode="auto">
          <a:xfrm>
            <a:off x="838200" y="2057400"/>
            <a:ext cx="3669833" cy="3657600"/>
          </a:xfrm>
          <a:prstGeom prst="rect">
            <a:avLst/>
          </a:prstGeom>
          <a:noFill/>
          <a:ln w="9525">
            <a:noFill/>
            <a:miter lim="800000"/>
            <a:headEnd/>
            <a:tailEnd/>
          </a:ln>
        </p:spPr>
      </p:pic>
      <p:pic>
        <p:nvPicPr>
          <p:cNvPr id="5123" name="Picture 3"/>
          <p:cNvPicPr>
            <a:picLocks noGrp="1" noChangeAspect="1" noChangeArrowheads="1"/>
          </p:cNvPicPr>
          <p:nvPr>
            <p:ph sz="quarter" idx="2"/>
          </p:nvPr>
        </p:nvPicPr>
        <p:blipFill>
          <a:blip r:embed="rId3" cstate="print"/>
          <a:srcRect/>
          <a:stretch>
            <a:fillRect/>
          </a:stretch>
        </p:blipFill>
        <p:spPr bwMode="auto">
          <a:xfrm>
            <a:off x="5461000" y="1852612"/>
            <a:ext cx="2695575" cy="376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Stairway</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16 steps discovered</a:t>
            </a:r>
          </a:p>
          <a:p>
            <a:r>
              <a:rPr lang="en-US" dirty="0" smtClean="0"/>
              <a:t>there were several seals on the bottom of the door with Tutankhamen's name on them. </a:t>
            </a:r>
          </a:p>
          <a:p>
            <a:r>
              <a:rPr lang="en-US" dirty="0" smtClean="0"/>
              <a:t>Now that the door was fully exposed, they also noticed that the upper left of the doorway had been broken through, presumably by tomb robbers, and resealed</a:t>
            </a:r>
          </a:p>
        </p:txBody>
      </p:sp>
      <p:pic>
        <p:nvPicPr>
          <p:cNvPr id="6146" name="Picture 2"/>
          <p:cNvPicPr>
            <a:picLocks noGrp="1" noChangeAspect="1" noChangeArrowheads="1"/>
          </p:cNvPicPr>
          <p:nvPr>
            <p:ph sz="quarter" idx="2"/>
          </p:nvPr>
        </p:nvPicPr>
        <p:blipFill>
          <a:blip r:embed="rId2" cstate="print"/>
          <a:srcRect/>
          <a:stretch>
            <a:fillRect/>
          </a:stretch>
        </p:blipFill>
        <p:spPr bwMode="auto">
          <a:xfrm>
            <a:off x="5299075" y="1828800"/>
            <a:ext cx="3019425"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3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t>
            </a:r>
            <a:r>
              <a:rPr lang="en-US" smtClean="0"/>
              <a:t>sealed doorway/Entrance</a:t>
            </a:r>
            <a:endParaRPr lang="en-US"/>
          </a:p>
        </p:txBody>
      </p:sp>
      <p:sp>
        <p:nvSpPr>
          <p:cNvPr id="4" name="Content Placeholder 3"/>
          <p:cNvSpPr>
            <a:spLocks noGrp="1"/>
          </p:cNvSpPr>
          <p:nvPr>
            <p:ph sz="quarter" idx="2"/>
          </p:nvPr>
        </p:nvSpPr>
        <p:spPr>
          <a:xfrm>
            <a:off x="4876800" y="1447800"/>
            <a:ext cx="3806190" cy="5181600"/>
          </a:xfrm>
        </p:spPr>
        <p:txBody>
          <a:bodyPr>
            <a:normAutofit fontScale="92500" lnSpcReduction="20000"/>
          </a:bodyPr>
          <a:lstStyle/>
          <a:p>
            <a:r>
              <a:rPr lang="en-US" dirty="0" smtClean="0"/>
              <a:t>the workers had cleared the staircase, now exposing all 16 of its steps.</a:t>
            </a:r>
          </a:p>
          <a:p>
            <a:r>
              <a:rPr lang="en-US" dirty="0" smtClean="0"/>
              <a:t>there were several seals on the bottom of the door with </a:t>
            </a:r>
            <a:r>
              <a:rPr lang="en-US" dirty="0" err="1" smtClean="0"/>
              <a:t>Tutankhamun's</a:t>
            </a:r>
            <a:r>
              <a:rPr lang="en-US" dirty="0" smtClean="0"/>
              <a:t> name on them. </a:t>
            </a:r>
          </a:p>
          <a:p>
            <a:r>
              <a:rPr lang="en-US" dirty="0" smtClean="0"/>
              <a:t>they also noticed that the upper left of the doorway had been broken through, by tomb robbers, and resealed. </a:t>
            </a:r>
          </a:p>
          <a:p>
            <a:r>
              <a:rPr lang="en-US" dirty="0" smtClean="0"/>
              <a:t>The tomb was not intact; yet the fact that the tomb had been resealed showed that the tomb had not been emptied. </a:t>
            </a:r>
          </a:p>
          <a:p>
            <a:endParaRPr lang="en-US" dirty="0" smtClean="0"/>
          </a:p>
          <a:p>
            <a:endParaRPr lang="en-US" dirty="0"/>
          </a:p>
        </p:txBody>
      </p:sp>
      <p:pic>
        <p:nvPicPr>
          <p:cNvPr id="7170" name="Picture 2"/>
          <p:cNvPicPr>
            <a:picLocks noGrp="1" noChangeAspect="1" noChangeArrowheads="1"/>
          </p:cNvPicPr>
          <p:nvPr>
            <p:ph sz="quarter" idx="1"/>
          </p:nvPr>
        </p:nvPicPr>
        <p:blipFill>
          <a:blip r:embed="rId2" cstate="print"/>
          <a:srcRect/>
          <a:stretch>
            <a:fillRect/>
          </a:stretch>
        </p:blipFill>
        <p:spPr bwMode="auto">
          <a:xfrm>
            <a:off x="1143000" y="1904999"/>
            <a:ext cx="2743200" cy="359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Passageway</a:t>
            </a:r>
            <a:endParaRPr lang="en-US" dirty="0"/>
          </a:p>
        </p:txBody>
      </p:sp>
      <p:sp>
        <p:nvSpPr>
          <p:cNvPr id="4" name="Content Placeholder 3"/>
          <p:cNvSpPr>
            <a:spLocks noGrp="1"/>
          </p:cNvSpPr>
          <p:nvPr>
            <p:ph sz="quarter" idx="2"/>
          </p:nvPr>
        </p:nvSpPr>
        <p:spPr/>
        <p:txBody>
          <a:bodyPr>
            <a:normAutofit fontScale="55000" lnSpcReduction="20000"/>
          </a:bodyPr>
          <a:lstStyle/>
          <a:p>
            <a:r>
              <a:rPr lang="en-US" dirty="0" smtClean="0"/>
              <a:t>The passageway was 40 feet long and only 7 feet high</a:t>
            </a:r>
          </a:p>
          <a:p>
            <a:r>
              <a:rPr lang="en-US" dirty="0" smtClean="0"/>
              <a:t>At the end of the passage way was another re-sealed doorway</a:t>
            </a:r>
          </a:p>
          <a:p>
            <a:r>
              <a:rPr lang="en-US" dirty="0" smtClean="0"/>
              <a:t>It was filled to the top with limestone chips. Carter could tell that tomb robbers had dug a hole through the upper left section of the passageway (the hole had been refilled in with larger, darker rocks than used for the rest of the fill).</a:t>
            </a:r>
          </a:p>
          <a:p>
            <a:r>
              <a:rPr lang="en-US" dirty="0" smtClean="0"/>
              <a:t>This meant that the tomb had probably been raided twice .The first time was within a few years of the king's burial and before there was a sealed door and fill in the passageway (scattered objects were found under the fill). The second time, the robbers had to dig through the fill and could only escape with smaller items. </a:t>
            </a:r>
          </a:p>
          <a:p>
            <a:r>
              <a:rPr lang="en-US" dirty="0" smtClean="0"/>
              <a:t>Tension mounted. If there was anything left inside, it would be a discovery of a lifetime for Carter. If the tomb was relatively intact, it would be something the world had never seen. </a:t>
            </a:r>
            <a:endParaRPr lang="en-US" dirty="0"/>
          </a:p>
        </p:txBody>
      </p:sp>
      <p:pic>
        <p:nvPicPr>
          <p:cNvPr id="6" name="Picture 2"/>
          <p:cNvPicPr>
            <a:picLocks noGrp="1" noChangeAspect="1" noChangeArrowheads="1"/>
          </p:cNvPicPr>
          <p:nvPr>
            <p:ph sz="quarter" idx="1"/>
          </p:nvPr>
        </p:nvPicPr>
        <p:blipFill>
          <a:blip r:embed="rId2" cstate="print"/>
          <a:srcRect/>
          <a:stretch>
            <a:fillRect/>
          </a:stretch>
        </p:blipFill>
        <p:spPr bwMode="auto">
          <a:xfrm>
            <a:off x="304800" y="2209800"/>
            <a:ext cx="4696164"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Antechamber</a:t>
            </a:r>
            <a:endParaRPr lang="en-US" dirty="0"/>
          </a:p>
        </p:txBody>
      </p:sp>
      <p:sp>
        <p:nvSpPr>
          <p:cNvPr id="3" name="Content Placeholder 2"/>
          <p:cNvSpPr>
            <a:spLocks noGrp="1"/>
          </p:cNvSpPr>
          <p:nvPr>
            <p:ph sz="quarter" idx="1"/>
          </p:nvPr>
        </p:nvSpPr>
        <p:spPr/>
        <p:txBody>
          <a:bodyPr>
            <a:normAutofit fontScale="62500" lnSpcReduction="20000"/>
          </a:bodyPr>
          <a:lstStyle/>
          <a:p>
            <a:r>
              <a:rPr lang="en-US" dirty="0" smtClean="0"/>
              <a:t>First chamber entered</a:t>
            </a:r>
          </a:p>
          <a:p>
            <a:r>
              <a:rPr lang="en-US" dirty="0" smtClean="0"/>
              <a:t>With trembling hands I made a tiny breach in the upper left-hand corner. Darkness and blank space, as far as an iron testing-rod could reach, showed that whatever lay beyond was empty, and not filled like the passage we had just cleared. Candle tests were applied as a precaution against possible foul gases, and then, widening the hold a little, I inserted the candle and peered in, Lord Carnarvon, Lady Evelyn and </a:t>
            </a:r>
            <a:r>
              <a:rPr lang="en-US" dirty="0" err="1" smtClean="0"/>
              <a:t>Callender</a:t>
            </a:r>
            <a:r>
              <a:rPr lang="en-US" dirty="0" smtClean="0"/>
              <a:t> standing anxiously beside me to hear the verdict. At first I could see nothing, the hot air escaping from the chamber causing the candle flame to flicker, but presently, as my eyes grew accustomed to the light, details of the room within emerged slowly from the mist, strange animals, statues, and gold - everywhere the glint of gold.</a:t>
            </a:r>
            <a:endParaRPr lang="en-US" dirty="0"/>
          </a:p>
        </p:txBody>
      </p:sp>
      <p:pic>
        <p:nvPicPr>
          <p:cNvPr id="5" name="Content Placeholder 4" descr="antechamber.jpg"/>
          <p:cNvPicPr>
            <a:picLocks noGrp="1" noChangeAspect="1"/>
          </p:cNvPicPr>
          <p:nvPr>
            <p:ph sz="quarter" idx="2"/>
          </p:nvPr>
        </p:nvPicPr>
        <p:blipFill>
          <a:blip r:embed="rId2" cstate="print"/>
          <a:stretch>
            <a:fillRect/>
          </a:stretch>
        </p:blipFill>
        <p:spPr>
          <a:xfrm>
            <a:off x="4777466" y="1981200"/>
            <a:ext cx="3906159" cy="3276599"/>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5070</TotalTime>
  <Words>1278</Words>
  <Application>Microsoft Office PowerPoint</Application>
  <PresentationFormat>On-screen Show (4:3)</PresentationFormat>
  <Paragraphs>67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Franklin Gothic Book</vt:lpstr>
      <vt:lpstr>Perpetua</vt:lpstr>
      <vt:lpstr>Times New Roman</vt:lpstr>
      <vt:lpstr>Wingdings 2</vt:lpstr>
      <vt:lpstr>Equity</vt:lpstr>
      <vt:lpstr>King Tutankhamen</vt:lpstr>
      <vt:lpstr>Tutankhamen The Boy King</vt:lpstr>
      <vt:lpstr>Howard Carter</vt:lpstr>
      <vt:lpstr>Lord Carnarvon</vt:lpstr>
      <vt:lpstr>Plan of the Tomb</vt:lpstr>
      <vt:lpstr>Stairway</vt:lpstr>
      <vt:lpstr>First sealed doorway/Entrance</vt:lpstr>
      <vt:lpstr>The Passageway</vt:lpstr>
      <vt:lpstr>Antechamber</vt:lpstr>
      <vt:lpstr>Antechamber/ Wall to Burial Chamber</vt:lpstr>
      <vt:lpstr>Annexe</vt:lpstr>
      <vt:lpstr>Sealed doorway to the Burial Chamber The seal of the Necropolis</vt:lpstr>
      <vt:lpstr>Burial Chamber</vt:lpstr>
      <vt:lpstr>Coffins of tut</vt:lpstr>
      <vt:lpstr>PowerPoint Presentation</vt:lpstr>
      <vt:lpstr>Burial Chamber continued</vt:lpstr>
      <vt:lpstr>Burial Chamber continued</vt:lpstr>
      <vt:lpstr>Treasury</vt:lpstr>
      <vt:lpstr>Treasury</vt:lpstr>
    </vt:vector>
  </TitlesOfParts>
  <Company>CCSD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 Tut</dc:title>
  <dc:creator>User</dc:creator>
  <cp:lastModifiedBy>Alissa F Groll</cp:lastModifiedBy>
  <cp:revision>47</cp:revision>
  <dcterms:created xsi:type="dcterms:W3CDTF">2012-10-11T17:53:24Z</dcterms:created>
  <dcterms:modified xsi:type="dcterms:W3CDTF">2015-10-29T21:37:01Z</dcterms:modified>
</cp:coreProperties>
</file>