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9" r:id="rId3"/>
    <p:sldId id="257"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263" r:id="rId31"/>
    <p:sldId id="269" r:id="rId32"/>
    <p:sldId id="264" r:id="rId33"/>
    <p:sldId id="265" r:id="rId34"/>
    <p:sldId id="270" r:id="rId35"/>
    <p:sldId id="273" r:id="rId36"/>
    <p:sldId id="266" r:id="rId37"/>
    <p:sldId id="271" r:id="rId38"/>
    <p:sldId id="267" r:id="rId39"/>
    <p:sldId id="26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94624" autoAdjust="0"/>
  </p:normalViewPr>
  <p:slideViewPr>
    <p:cSldViewPr>
      <p:cViewPr varScale="1">
        <p:scale>
          <a:sx n="110" d="100"/>
          <a:sy n="110" d="100"/>
        </p:scale>
        <p:origin x="-163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D484D7-01C8-400E-9368-8B4941CCFDD8}" type="datetimeFigureOut">
              <a:rPr lang="en-US" smtClean="0"/>
              <a:pPr/>
              <a:t>4/5/2015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B25F40-222E-454D-8AD0-C25383421B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we know about King John, based on the handout</a:t>
            </a:r>
            <a:r>
              <a:rPr lang="en-US" baseline="0" dirty="0" smtClean="0"/>
              <a:t> you received yesterday?</a:t>
            </a:r>
            <a:endParaRPr lang="en-US" dirty="0"/>
          </a:p>
        </p:txBody>
      </p:sp>
      <p:sp>
        <p:nvSpPr>
          <p:cNvPr id="4" name="Slide Number Placeholder 3"/>
          <p:cNvSpPr>
            <a:spLocks noGrp="1"/>
          </p:cNvSpPr>
          <p:nvPr>
            <p:ph type="sldNum" sz="quarter" idx="10"/>
          </p:nvPr>
        </p:nvSpPr>
        <p:spPr/>
        <p:txBody>
          <a:bodyPr/>
          <a:lstStyle/>
          <a:p>
            <a:fld id="{F2B25F40-222E-454D-8AD0-C25383421B2A}"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10CC8F4-6656-4984-8C4B-5F8735788C97}" type="slidenum">
              <a:rPr lang="en-GB" smtClean="0"/>
              <a:pPr/>
              <a:t>12</a:t>
            </a:fld>
            <a:endParaRPr lang="en-GB" smtClean="0"/>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2C604C6-CD1B-4ACD-BB88-26DEEAAC35B8}" type="slidenum">
              <a:rPr lang="en-GB" smtClean="0"/>
              <a:pPr/>
              <a:t>13</a:t>
            </a:fld>
            <a:endParaRPr lang="en-GB" smtClean="0"/>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GB" u="sng" smtClean="0">
                <a:latin typeface="Lucida Sans" pitchFamily="34" charset="0"/>
              </a:rPr>
              <a:t>Decision 5</a:t>
            </a:r>
            <a:endParaRPr lang="en-GB" smtClean="0">
              <a:latin typeface="Lucida Sans" pitchFamily="34" charset="0"/>
            </a:endParaRPr>
          </a:p>
          <a:p>
            <a:pPr eaLnBrk="1" hangingPunct="1"/>
            <a:r>
              <a:rPr lang="en-GB" smtClean="0">
                <a:latin typeface="Lucida Sans" pitchFamily="34" charset="0"/>
              </a:rPr>
              <a:t>Which of Your aims will be achieved if you choose a?	1	2	3	4	5</a:t>
            </a:r>
          </a:p>
          <a:p>
            <a:pPr eaLnBrk="1" hangingPunct="1"/>
            <a:endParaRPr lang="en-GB" smtClean="0">
              <a:latin typeface="Lucida Sans" pitchFamily="34" charset="0"/>
            </a:endParaRPr>
          </a:p>
          <a:p>
            <a:pPr eaLnBrk="1" hangingPunct="1"/>
            <a:r>
              <a:rPr lang="en-GB" smtClean="0">
                <a:latin typeface="Lucida Sans" pitchFamily="34" charset="0"/>
              </a:rPr>
              <a:t>Which of Your aims will be achieved if you choose b?	1	2	3	4	5</a:t>
            </a:r>
          </a:p>
          <a:p>
            <a:pPr eaLnBrk="1" hangingPunct="1"/>
            <a:endParaRPr lang="en-GB" smtClean="0">
              <a:latin typeface="Lucida Sans" pitchFamily="34" charset="0"/>
            </a:endParaRPr>
          </a:p>
          <a:p>
            <a:pPr eaLnBrk="1" hangingPunct="1"/>
            <a:r>
              <a:rPr lang="en-GB" smtClean="0">
                <a:latin typeface="Lucida Sans" pitchFamily="34" charset="0"/>
              </a:rPr>
              <a:t>Which of Your aims will be achieved if you choose c?	1	2	3	4	5</a:t>
            </a:r>
          </a:p>
          <a:p>
            <a:pPr eaLnBrk="1" hangingPunct="1"/>
            <a:endParaRPr lang="en-GB" smtClean="0">
              <a:latin typeface="Lucida Sans" pitchFamily="34" charset="0"/>
            </a:endParaRPr>
          </a:p>
          <a:p>
            <a:pPr eaLnBrk="1" hangingPunct="1"/>
            <a:r>
              <a:rPr lang="en-GB" u="sng" smtClean="0">
                <a:latin typeface="Lucida Sans" pitchFamily="34" charset="0"/>
              </a:rPr>
              <a:t>Your final choice – John should         </a:t>
            </a:r>
          </a:p>
          <a:p>
            <a:pPr eaLnBrk="1" hangingPunct="1"/>
            <a:endParaRPr lang="en-GB" u="sng" smtClean="0">
              <a:latin typeface="Lucida Sans" pitchFamily="34" charset="0"/>
            </a:endParaRPr>
          </a:p>
          <a:p>
            <a:pPr eaLnBrk="1" hangingPunct="1"/>
            <a:endParaRPr lang="en-GB" u="sng" smtClean="0">
              <a:latin typeface="Lucida Sans" pitchFamily="34" charset="0"/>
            </a:endParaRPr>
          </a:p>
          <a:p>
            <a:pPr eaLnBrk="1" hangingPunct="1"/>
            <a:r>
              <a:rPr lang="en-GB" u="sng" smtClean="0">
                <a:latin typeface="Lucida Sans" pitchFamily="34" charset="0"/>
              </a:rPr>
              <a:t>Because                                                                                                                              </a:t>
            </a:r>
            <a:r>
              <a:rPr lang="en-GB" smtClean="0">
                <a:latin typeface="Lucida Sans" pitchFamily="34" charset="0"/>
              </a:rPr>
              <a:t>	</a:t>
            </a:r>
            <a:endParaRPr lang="en-GB" u="sng" smtClean="0">
              <a:latin typeface="Lucida Sans" pitchFamily="34" charset="0"/>
            </a:endParaRPr>
          </a:p>
          <a:p>
            <a:pPr eaLnBrk="1" hangingPunct="1"/>
            <a:endParaRPr lang="en-GB" smtClean="0">
              <a:latin typeface="Lucida Sans" pitchFamily="34" charset="0"/>
            </a:endParaRPr>
          </a:p>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20554C0-8F3A-44E5-BF29-30610078AC14}" type="slidenum">
              <a:rPr lang="en-GB" smtClean="0"/>
              <a:pPr/>
              <a:t>14</a:t>
            </a:fld>
            <a:endParaRPr lang="en-GB" smtClean="0"/>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8EC583A-432E-46FB-AD72-BDB7B82EC99F}" type="slidenum">
              <a:rPr lang="en-GB" smtClean="0"/>
              <a:pPr/>
              <a:t>15</a:t>
            </a:fld>
            <a:endParaRPr lang="en-GB" smtClean="0"/>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GB" u="sng" smtClean="0">
                <a:latin typeface="Lucida Sans" pitchFamily="34" charset="0"/>
              </a:rPr>
              <a:t>Decision 6</a:t>
            </a:r>
            <a:endParaRPr lang="en-GB" smtClean="0">
              <a:latin typeface="Lucida Sans" pitchFamily="34" charset="0"/>
            </a:endParaRPr>
          </a:p>
          <a:p>
            <a:pPr eaLnBrk="1" hangingPunct="1"/>
            <a:r>
              <a:rPr lang="en-GB" smtClean="0">
                <a:latin typeface="Lucida Sans" pitchFamily="34" charset="0"/>
              </a:rPr>
              <a:t>Which of Your aims will be achieved if you choose a?	1	2	3	4	5</a:t>
            </a:r>
          </a:p>
          <a:p>
            <a:pPr eaLnBrk="1" hangingPunct="1"/>
            <a:endParaRPr lang="en-GB" smtClean="0">
              <a:latin typeface="Lucida Sans" pitchFamily="34" charset="0"/>
            </a:endParaRPr>
          </a:p>
          <a:p>
            <a:pPr eaLnBrk="1" hangingPunct="1"/>
            <a:r>
              <a:rPr lang="en-GB" smtClean="0">
                <a:latin typeface="Lucida Sans" pitchFamily="34" charset="0"/>
              </a:rPr>
              <a:t>Which of Your aims will be achieved if you choose b?	1	2	3	4	5</a:t>
            </a:r>
          </a:p>
          <a:p>
            <a:pPr eaLnBrk="1" hangingPunct="1"/>
            <a:endParaRPr lang="en-GB" smtClean="0">
              <a:latin typeface="Lucida Sans" pitchFamily="34" charset="0"/>
            </a:endParaRPr>
          </a:p>
          <a:p>
            <a:pPr eaLnBrk="1" hangingPunct="1"/>
            <a:endParaRPr lang="en-GB" smtClean="0">
              <a:latin typeface="Lucida Sans" pitchFamily="34" charset="0"/>
            </a:endParaRPr>
          </a:p>
          <a:p>
            <a:pPr eaLnBrk="1" hangingPunct="1"/>
            <a:r>
              <a:rPr lang="en-GB" u="sng" smtClean="0">
                <a:latin typeface="Lucida Sans" pitchFamily="34" charset="0"/>
              </a:rPr>
              <a:t>Your final choice – John should         </a:t>
            </a:r>
          </a:p>
          <a:p>
            <a:pPr eaLnBrk="1" hangingPunct="1"/>
            <a:endParaRPr lang="en-GB" u="sng" smtClean="0">
              <a:latin typeface="Lucida Sans" pitchFamily="34" charset="0"/>
            </a:endParaRPr>
          </a:p>
          <a:p>
            <a:pPr eaLnBrk="1" hangingPunct="1"/>
            <a:endParaRPr lang="en-GB" u="sng" smtClean="0">
              <a:latin typeface="Lucida Sans" pitchFamily="34" charset="0"/>
            </a:endParaRPr>
          </a:p>
          <a:p>
            <a:pPr eaLnBrk="1" hangingPunct="1"/>
            <a:r>
              <a:rPr lang="en-GB" u="sng" smtClean="0">
                <a:latin typeface="Lucida Sans" pitchFamily="34" charset="0"/>
              </a:rPr>
              <a:t>Because                                                                                                                              </a:t>
            </a:r>
            <a:r>
              <a:rPr lang="en-GB" smtClean="0">
                <a:latin typeface="Lucida Sans" pitchFamily="34" charset="0"/>
              </a:rPr>
              <a:t>	</a:t>
            </a:r>
            <a:endParaRPr lang="en-GB" u="sng" smtClean="0">
              <a:latin typeface="Lucida Sans" pitchFamily="34" charset="0"/>
            </a:endParaRPr>
          </a:p>
          <a:p>
            <a:pPr eaLnBrk="1" hangingPunct="1"/>
            <a:endParaRPr lang="en-GB" smtClean="0">
              <a:latin typeface="Lucida Sans" pitchFamily="34" charset="0"/>
            </a:endParaRPr>
          </a:p>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B2A4F30-6F8E-435F-ACE2-F0E9F24D329E}" type="slidenum">
              <a:rPr lang="en-GB" smtClean="0"/>
              <a:pPr/>
              <a:t>16</a:t>
            </a:fld>
            <a:endParaRPr lang="en-GB" smtClean="0"/>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3EC97FB-0929-4445-B1E9-EEB630705997}" type="slidenum">
              <a:rPr lang="en-GB" smtClean="0"/>
              <a:pPr/>
              <a:t>17</a:t>
            </a:fld>
            <a:endParaRPr lang="en-GB" smtClean="0"/>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GB" u="sng" smtClean="0">
                <a:latin typeface="Lucida Sans" pitchFamily="34" charset="0"/>
              </a:rPr>
              <a:t>Decision 7</a:t>
            </a:r>
            <a:endParaRPr lang="en-GB" smtClean="0">
              <a:latin typeface="Lucida Sans" pitchFamily="34" charset="0"/>
            </a:endParaRPr>
          </a:p>
          <a:p>
            <a:pPr eaLnBrk="1" hangingPunct="1"/>
            <a:r>
              <a:rPr lang="en-GB" smtClean="0">
                <a:latin typeface="Lucida Sans" pitchFamily="34" charset="0"/>
              </a:rPr>
              <a:t>Which of Your aims will be achieved if you choose a?	1	2	3	4	5</a:t>
            </a:r>
          </a:p>
          <a:p>
            <a:pPr eaLnBrk="1" hangingPunct="1"/>
            <a:endParaRPr lang="en-GB" smtClean="0">
              <a:latin typeface="Lucida Sans" pitchFamily="34" charset="0"/>
            </a:endParaRPr>
          </a:p>
          <a:p>
            <a:pPr eaLnBrk="1" hangingPunct="1"/>
            <a:r>
              <a:rPr lang="en-GB" smtClean="0">
                <a:latin typeface="Lucida Sans" pitchFamily="34" charset="0"/>
              </a:rPr>
              <a:t>Which of Your aims will be achieved if you choose b?	1	2	3	4	5</a:t>
            </a:r>
          </a:p>
          <a:p>
            <a:pPr eaLnBrk="1" hangingPunct="1"/>
            <a:endParaRPr lang="en-GB" smtClean="0">
              <a:latin typeface="Lucida Sans" pitchFamily="34" charset="0"/>
            </a:endParaRPr>
          </a:p>
          <a:p>
            <a:pPr eaLnBrk="1" hangingPunct="1"/>
            <a:endParaRPr lang="en-GB" smtClean="0">
              <a:latin typeface="Lucida Sans" pitchFamily="34" charset="0"/>
            </a:endParaRPr>
          </a:p>
          <a:p>
            <a:pPr eaLnBrk="1" hangingPunct="1"/>
            <a:r>
              <a:rPr lang="en-GB" u="sng" smtClean="0">
                <a:latin typeface="Lucida Sans" pitchFamily="34" charset="0"/>
              </a:rPr>
              <a:t>Your final choice – John should         </a:t>
            </a:r>
          </a:p>
          <a:p>
            <a:pPr eaLnBrk="1" hangingPunct="1"/>
            <a:endParaRPr lang="en-GB" u="sng" smtClean="0">
              <a:latin typeface="Lucida Sans" pitchFamily="34" charset="0"/>
            </a:endParaRPr>
          </a:p>
          <a:p>
            <a:pPr eaLnBrk="1" hangingPunct="1"/>
            <a:endParaRPr lang="en-GB" u="sng" smtClean="0">
              <a:latin typeface="Lucida Sans" pitchFamily="34" charset="0"/>
            </a:endParaRPr>
          </a:p>
          <a:p>
            <a:pPr eaLnBrk="1" hangingPunct="1"/>
            <a:r>
              <a:rPr lang="en-GB" u="sng" smtClean="0">
                <a:latin typeface="Lucida Sans" pitchFamily="34" charset="0"/>
              </a:rPr>
              <a:t>Because                                                                                                                              </a:t>
            </a:r>
            <a:r>
              <a:rPr lang="en-GB" smtClean="0">
                <a:latin typeface="Lucida Sans" pitchFamily="34" charset="0"/>
              </a:rPr>
              <a:t>	</a:t>
            </a:r>
            <a:endParaRPr lang="en-GB" u="sng" smtClean="0">
              <a:latin typeface="Lucida Sans" pitchFamily="34" charset="0"/>
            </a:endParaRPr>
          </a:p>
          <a:p>
            <a:pPr eaLnBrk="1" hangingPunct="1"/>
            <a:endParaRPr lang="en-GB" smtClean="0">
              <a:latin typeface="Lucida Sans" pitchFamily="34" charset="0"/>
            </a:endParaRPr>
          </a:p>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DE78AAB-BD9D-4A99-AD23-6B952C998E02}" type="slidenum">
              <a:rPr lang="en-GB" smtClean="0"/>
              <a:pPr/>
              <a:t>18</a:t>
            </a:fld>
            <a:endParaRPr lang="en-GB" smtClean="0"/>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83FFC8E-7CBC-4CFB-B4B2-03263566FC90}" type="slidenum">
              <a:rPr lang="en-GB" smtClean="0"/>
              <a:pPr/>
              <a:t>19</a:t>
            </a:fld>
            <a:endParaRPr lang="en-GB" smtClean="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GB" u="sng" smtClean="0">
                <a:latin typeface="Lucida Sans" pitchFamily="34" charset="0"/>
              </a:rPr>
              <a:t>Decision 8</a:t>
            </a:r>
            <a:endParaRPr lang="en-GB" smtClean="0">
              <a:latin typeface="Lucida Sans" pitchFamily="34" charset="0"/>
            </a:endParaRPr>
          </a:p>
          <a:p>
            <a:pPr eaLnBrk="1" hangingPunct="1"/>
            <a:r>
              <a:rPr lang="en-GB" smtClean="0">
                <a:latin typeface="Lucida Sans" pitchFamily="34" charset="0"/>
              </a:rPr>
              <a:t>Which of Your aims will be achieved if you choose a?	1	2	3	4	5</a:t>
            </a:r>
          </a:p>
          <a:p>
            <a:pPr eaLnBrk="1" hangingPunct="1"/>
            <a:endParaRPr lang="en-GB" smtClean="0">
              <a:latin typeface="Lucida Sans" pitchFamily="34" charset="0"/>
            </a:endParaRPr>
          </a:p>
          <a:p>
            <a:pPr eaLnBrk="1" hangingPunct="1"/>
            <a:r>
              <a:rPr lang="en-GB" smtClean="0">
                <a:latin typeface="Lucida Sans" pitchFamily="34" charset="0"/>
              </a:rPr>
              <a:t>Which of Your aims will be achieved if you choose b?	1	2	3	4	5</a:t>
            </a:r>
          </a:p>
          <a:p>
            <a:pPr eaLnBrk="1" hangingPunct="1"/>
            <a:endParaRPr lang="en-GB" smtClean="0">
              <a:latin typeface="Lucida Sans" pitchFamily="34" charset="0"/>
            </a:endParaRPr>
          </a:p>
          <a:p>
            <a:pPr eaLnBrk="1" hangingPunct="1"/>
            <a:endParaRPr lang="en-GB" smtClean="0">
              <a:latin typeface="Lucida Sans" pitchFamily="34" charset="0"/>
            </a:endParaRPr>
          </a:p>
          <a:p>
            <a:pPr eaLnBrk="1" hangingPunct="1"/>
            <a:r>
              <a:rPr lang="en-GB" u="sng" smtClean="0">
                <a:latin typeface="Lucida Sans" pitchFamily="34" charset="0"/>
              </a:rPr>
              <a:t>Your final choice – John should         </a:t>
            </a:r>
          </a:p>
          <a:p>
            <a:pPr eaLnBrk="1" hangingPunct="1"/>
            <a:endParaRPr lang="en-GB" u="sng" smtClean="0">
              <a:latin typeface="Lucida Sans" pitchFamily="34" charset="0"/>
            </a:endParaRPr>
          </a:p>
          <a:p>
            <a:pPr eaLnBrk="1" hangingPunct="1"/>
            <a:endParaRPr lang="en-GB" u="sng" smtClean="0">
              <a:latin typeface="Lucida Sans" pitchFamily="34" charset="0"/>
            </a:endParaRPr>
          </a:p>
          <a:p>
            <a:pPr eaLnBrk="1" hangingPunct="1"/>
            <a:r>
              <a:rPr lang="en-GB" u="sng" smtClean="0">
                <a:latin typeface="Lucida Sans" pitchFamily="34" charset="0"/>
              </a:rPr>
              <a:t>Because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1A68D8B-737D-4C7B-9C8F-FA85BBFF111A}" type="slidenum">
              <a:rPr lang="en-GB" smtClean="0"/>
              <a:pPr/>
              <a:t>20</a:t>
            </a:fld>
            <a:endParaRPr lang="en-GB" smtClean="0"/>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4E0CCA4-C53A-4433-9A1D-A0C0E710A8A8}" type="slidenum">
              <a:rPr lang="en-GB" smtClean="0"/>
              <a:pPr/>
              <a:t>21</a:t>
            </a:fld>
            <a:endParaRPr lang="en-GB" smtClean="0"/>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GB" u="sng" smtClean="0">
                <a:latin typeface="Lucida Sans" pitchFamily="34" charset="0"/>
              </a:rPr>
              <a:t>Decision 9</a:t>
            </a:r>
            <a:endParaRPr lang="en-GB" smtClean="0">
              <a:latin typeface="Lucida Sans" pitchFamily="34" charset="0"/>
            </a:endParaRPr>
          </a:p>
          <a:p>
            <a:pPr eaLnBrk="1" hangingPunct="1"/>
            <a:r>
              <a:rPr lang="en-GB" smtClean="0">
                <a:latin typeface="Lucida Sans" pitchFamily="34" charset="0"/>
              </a:rPr>
              <a:t>Which of Your aims will be achieved if you choose a?	1	2	3	4	5</a:t>
            </a:r>
          </a:p>
          <a:p>
            <a:pPr eaLnBrk="1" hangingPunct="1"/>
            <a:endParaRPr lang="en-GB" smtClean="0">
              <a:latin typeface="Lucida Sans" pitchFamily="34" charset="0"/>
            </a:endParaRPr>
          </a:p>
          <a:p>
            <a:pPr eaLnBrk="1" hangingPunct="1"/>
            <a:r>
              <a:rPr lang="en-GB" smtClean="0">
                <a:latin typeface="Lucida Sans" pitchFamily="34" charset="0"/>
              </a:rPr>
              <a:t>Which of Your aims will be achieved if you choose b?	1	2	3	4	5</a:t>
            </a:r>
          </a:p>
          <a:p>
            <a:pPr eaLnBrk="1" hangingPunct="1"/>
            <a:endParaRPr lang="en-GB" smtClean="0">
              <a:latin typeface="Lucida Sans" pitchFamily="34" charset="0"/>
            </a:endParaRPr>
          </a:p>
          <a:p>
            <a:pPr eaLnBrk="1" hangingPunct="1"/>
            <a:endParaRPr lang="en-GB" smtClean="0">
              <a:latin typeface="Lucida Sans" pitchFamily="34" charset="0"/>
            </a:endParaRPr>
          </a:p>
          <a:p>
            <a:pPr eaLnBrk="1" hangingPunct="1"/>
            <a:r>
              <a:rPr lang="en-GB" u="sng" smtClean="0">
                <a:latin typeface="Lucida Sans" pitchFamily="34" charset="0"/>
              </a:rPr>
              <a:t>Your final choice – John should         </a:t>
            </a:r>
          </a:p>
          <a:p>
            <a:pPr eaLnBrk="1" hangingPunct="1"/>
            <a:endParaRPr lang="en-GB" u="sng" smtClean="0">
              <a:latin typeface="Lucida Sans" pitchFamily="34" charset="0"/>
            </a:endParaRPr>
          </a:p>
          <a:p>
            <a:pPr eaLnBrk="1" hangingPunct="1"/>
            <a:endParaRPr lang="en-GB" u="sng" smtClean="0">
              <a:latin typeface="Lucida Sans" pitchFamily="34" charset="0"/>
            </a:endParaRPr>
          </a:p>
          <a:p>
            <a:pPr eaLnBrk="1" hangingPunct="1"/>
            <a:r>
              <a:rPr lang="en-GB" u="sng" smtClean="0">
                <a:latin typeface="Lucida Sans" pitchFamily="34" charset="0"/>
              </a:rPr>
              <a:t>Because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CAEE17B-995B-49D7-89AD-8048EC8625A9}" type="slidenum">
              <a:rPr lang="en-GB" smtClean="0"/>
              <a:pPr/>
              <a:t>4</a:t>
            </a:fld>
            <a:endParaRPr lang="en-GB" smtClean="0"/>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401AEA6-A269-48F6-86AC-5974B525DE4E}" type="slidenum">
              <a:rPr lang="en-GB" smtClean="0"/>
              <a:pPr/>
              <a:t>22</a:t>
            </a:fld>
            <a:endParaRPr lang="en-GB" smtClean="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DD27704-66D9-4660-922B-34EAD28D12A8}" type="slidenum">
              <a:rPr lang="en-GB" smtClean="0"/>
              <a:pPr/>
              <a:t>23</a:t>
            </a:fld>
            <a:endParaRPr lang="en-GB" smtClean="0"/>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GB" u="sng" smtClean="0">
                <a:latin typeface="Lucida Sans" pitchFamily="34" charset="0"/>
              </a:rPr>
              <a:t>Decision 10</a:t>
            </a:r>
            <a:endParaRPr lang="en-GB" smtClean="0">
              <a:latin typeface="Lucida Sans" pitchFamily="34" charset="0"/>
            </a:endParaRPr>
          </a:p>
          <a:p>
            <a:pPr eaLnBrk="1" hangingPunct="1"/>
            <a:r>
              <a:rPr lang="en-GB" smtClean="0">
                <a:latin typeface="Lucida Sans" pitchFamily="34" charset="0"/>
              </a:rPr>
              <a:t>Which of Your aims will be achieved if you choose a?	1	2	3	4	5</a:t>
            </a:r>
          </a:p>
          <a:p>
            <a:pPr eaLnBrk="1" hangingPunct="1"/>
            <a:endParaRPr lang="en-GB" smtClean="0">
              <a:latin typeface="Lucida Sans" pitchFamily="34" charset="0"/>
            </a:endParaRPr>
          </a:p>
          <a:p>
            <a:pPr eaLnBrk="1" hangingPunct="1"/>
            <a:r>
              <a:rPr lang="en-GB" smtClean="0">
                <a:latin typeface="Lucida Sans" pitchFamily="34" charset="0"/>
              </a:rPr>
              <a:t>Which of Your aims will be achieved if you choose b?	1	2	3	4	5</a:t>
            </a:r>
          </a:p>
          <a:p>
            <a:pPr eaLnBrk="1" hangingPunct="1"/>
            <a:endParaRPr lang="en-GB" smtClean="0">
              <a:latin typeface="Lucida Sans" pitchFamily="34" charset="0"/>
            </a:endParaRPr>
          </a:p>
          <a:p>
            <a:pPr eaLnBrk="1" hangingPunct="1"/>
            <a:endParaRPr lang="en-GB" smtClean="0">
              <a:latin typeface="Lucida Sans" pitchFamily="34" charset="0"/>
            </a:endParaRPr>
          </a:p>
          <a:p>
            <a:pPr eaLnBrk="1" hangingPunct="1"/>
            <a:r>
              <a:rPr lang="en-GB" u="sng" smtClean="0">
                <a:latin typeface="Lucida Sans" pitchFamily="34" charset="0"/>
              </a:rPr>
              <a:t>Your final choice – John should         </a:t>
            </a:r>
          </a:p>
          <a:p>
            <a:pPr eaLnBrk="1" hangingPunct="1"/>
            <a:endParaRPr lang="en-GB" u="sng" smtClean="0">
              <a:latin typeface="Lucida Sans" pitchFamily="34" charset="0"/>
            </a:endParaRPr>
          </a:p>
          <a:p>
            <a:pPr eaLnBrk="1" hangingPunct="1"/>
            <a:endParaRPr lang="en-GB" u="sng" smtClean="0">
              <a:latin typeface="Lucida Sans" pitchFamily="34" charset="0"/>
            </a:endParaRPr>
          </a:p>
          <a:p>
            <a:pPr eaLnBrk="1" hangingPunct="1"/>
            <a:r>
              <a:rPr lang="en-GB" u="sng" smtClean="0">
                <a:latin typeface="Lucida Sans" pitchFamily="34" charset="0"/>
              </a:rPr>
              <a:t>Because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3AA5E22-2BC4-4F55-AAF9-7E8A97FDA420}" type="slidenum">
              <a:rPr lang="en-GB" smtClean="0"/>
              <a:pPr/>
              <a:t>24</a:t>
            </a:fld>
            <a:endParaRPr lang="en-GB" smtClean="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BF49192-DC6F-4A72-928B-75D1FDD93D1B}" type="slidenum">
              <a:rPr lang="en-GB" smtClean="0"/>
              <a:pPr/>
              <a:t>25</a:t>
            </a:fld>
            <a:endParaRPr lang="en-GB" smtClean="0"/>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GB" u="sng" smtClean="0">
                <a:latin typeface="Lucida Sans" pitchFamily="34" charset="0"/>
              </a:rPr>
              <a:t>Decision 11</a:t>
            </a:r>
            <a:endParaRPr lang="en-GB" smtClean="0">
              <a:latin typeface="Lucida Sans" pitchFamily="34" charset="0"/>
            </a:endParaRPr>
          </a:p>
          <a:p>
            <a:pPr eaLnBrk="1" hangingPunct="1"/>
            <a:r>
              <a:rPr lang="en-GB" smtClean="0">
                <a:latin typeface="Lucida Sans" pitchFamily="34" charset="0"/>
              </a:rPr>
              <a:t>Which of Your aims will be achieved if you choose a?	1	2	3	4	5</a:t>
            </a:r>
          </a:p>
          <a:p>
            <a:pPr eaLnBrk="1" hangingPunct="1"/>
            <a:endParaRPr lang="en-GB" smtClean="0">
              <a:latin typeface="Lucida Sans" pitchFamily="34" charset="0"/>
            </a:endParaRPr>
          </a:p>
          <a:p>
            <a:pPr eaLnBrk="1" hangingPunct="1"/>
            <a:r>
              <a:rPr lang="en-GB" smtClean="0">
                <a:latin typeface="Lucida Sans" pitchFamily="34" charset="0"/>
              </a:rPr>
              <a:t>Which of Your aims will be achieved if you choose b?	1	2	3	4	5</a:t>
            </a:r>
          </a:p>
          <a:p>
            <a:pPr eaLnBrk="1" hangingPunct="1"/>
            <a:endParaRPr lang="en-GB" smtClean="0">
              <a:latin typeface="Lucida Sans" pitchFamily="34" charset="0"/>
            </a:endParaRPr>
          </a:p>
          <a:p>
            <a:pPr eaLnBrk="1" hangingPunct="1"/>
            <a:endParaRPr lang="en-GB" smtClean="0">
              <a:latin typeface="Lucida Sans" pitchFamily="34" charset="0"/>
            </a:endParaRPr>
          </a:p>
          <a:p>
            <a:pPr eaLnBrk="1" hangingPunct="1"/>
            <a:r>
              <a:rPr lang="en-GB" u="sng" smtClean="0">
                <a:latin typeface="Lucida Sans" pitchFamily="34" charset="0"/>
              </a:rPr>
              <a:t>Your final choice – John should         </a:t>
            </a:r>
          </a:p>
          <a:p>
            <a:pPr eaLnBrk="1" hangingPunct="1"/>
            <a:endParaRPr lang="en-GB" u="sng" smtClean="0">
              <a:latin typeface="Lucida Sans" pitchFamily="34" charset="0"/>
            </a:endParaRPr>
          </a:p>
          <a:p>
            <a:pPr eaLnBrk="1" hangingPunct="1"/>
            <a:endParaRPr lang="en-GB" u="sng" smtClean="0">
              <a:latin typeface="Lucida Sans" pitchFamily="34" charset="0"/>
            </a:endParaRPr>
          </a:p>
          <a:p>
            <a:pPr eaLnBrk="1" hangingPunct="1"/>
            <a:r>
              <a:rPr lang="en-GB" u="sng" smtClean="0">
                <a:latin typeface="Lucida Sans" pitchFamily="34" charset="0"/>
              </a:rPr>
              <a:t>Because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6452195-628F-49C6-A9F8-938E7B699244}" type="slidenum">
              <a:rPr lang="en-GB" smtClean="0"/>
              <a:pPr/>
              <a:t>26</a:t>
            </a:fld>
            <a:endParaRPr lang="en-GB" smtClean="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25C7824-DB58-4DB5-BE46-0B1FC7DACA2A}" type="slidenum">
              <a:rPr lang="en-GB" smtClean="0"/>
              <a:pPr/>
              <a:t>27</a:t>
            </a:fld>
            <a:endParaRPr lang="en-GB" smtClean="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GB" u="sng" smtClean="0">
                <a:latin typeface="Lucida Sans" pitchFamily="34" charset="0"/>
              </a:rPr>
              <a:t>Decision 12</a:t>
            </a:r>
            <a:endParaRPr lang="en-GB" smtClean="0">
              <a:latin typeface="Lucida Sans" pitchFamily="34" charset="0"/>
            </a:endParaRPr>
          </a:p>
          <a:p>
            <a:pPr eaLnBrk="1" hangingPunct="1"/>
            <a:r>
              <a:rPr lang="en-GB" smtClean="0">
                <a:latin typeface="Lucida Sans" pitchFamily="34" charset="0"/>
              </a:rPr>
              <a:t>Which of Your aims will be achieved if you choose a?	1	2	3	4	5</a:t>
            </a:r>
          </a:p>
          <a:p>
            <a:pPr eaLnBrk="1" hangingPunct="1"/>
            <a:endParaRPr lang="en-GB" smtClean="0">
              <a:latin typeface="Lucida Sans" pitchFamily="34" charset="0"/>
            </a:endParaRPr>
          </a:p>
          <a:p>
            <a:pPr eaLnBrk="1" hangingPunct="1"/>
            <a:r>
              <a:rPr lang="en-GB" smtClean="0">
                <a:latin typeface="Lucida Sans" pitchFamily="34" charset="0"/>
              </a:rPr>
              <a:t>Which of Your aims will be achieved if you choose b?	1	2	3	4	5</a:t>
            </a:r>
          </a:p>
          <a:p>
            <a:pPr eaLnBrk="1" hangingPunct="1"/>
            <a:endParaRPr lang="en-GB" smtClean="0">
              <a:latin typeface="Lucida Sans" pitchFamily="34" charset="0"/>
            </a:endParaRPr>
          </a:p>
          <a:p>
            <a:pPr eaLnBrk="1" hangingPunct="1"/>
            <a:endParaRPr lang="en-GB" smtClean="0">
              <a:latin typeface="Lucida Sans" pitchFamily="34" charset="0"/>
            </a:endParaRPr>
          </a:p>
          <a:p>
            <a:pPr eaLnBrk="1" hangingPunct="1"/>
            <a:r>
              <a:rPr lang="en-GB" u="sng" smtClean="0">
                <a:latin typeface="Lucida Sans" pitchFamily="34" charset="0"/>
              </a:rPr>
              <a:t>Your final choice – John should         </a:t>
            </a:r>
          </a:p>
          <a:p>
            <a:pPr eaLnBrk="1" hangingPunct="1"/>
            <a:endParaRPr lang="en-GB" u="sng" smtClean="0">
              <a:latin typeface="Lucida Sans" pitchFamily="34" charset="0"/>
            </a:endParaRPr>
          </a:p>
          <a:p>
            <a:pPr eaLnBrk="1" hangingPunct="1"/>
            <a:endParaRPr lang="en-GB" u="sng" smtClean="0">
              <a:latin typeface="Lucida Sans" pitchFamily="34" charset="0"/>
            </a:endParaRPr>
          </a:p>
          <a:p>
            <a:pPr eaLnBrk="1" hangingPunct="1"/>
            <a:r>
              <a:rPr lang="en-GB" u="sng" smtClean="0">
                <a:latin typeface="Lucida Sans" pitchFamily="34" charset="0"/>
              </a:rPr>
              <a:t>Because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ECB4173-7EC9-4C50-952E-3E087F30DA31}" type="slidenum">
              <a:rPr lang="en-GB" smtClean="0"/>
              <a:pPr/>
              <a:t>28</a:t>
            </a:fld>
            <a:endParaRPr lang="en-GB" smtClean="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894055C-4EED-4DAC-949A-5A2A75A9D70C}" type="slidenum">
              <a:rPr lang="en-GB" smtClean="0"/>
              <a:pPr/>
              <a:t>29</a:t>
            </a:fld>
            <a:endParaRPr lang="en-GB" smtClean="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out loud. What is</a:t>
            </a:r>
            <a:r>
              <a:rPr lang="en-US" baseline="0" dirty="0" smtClean="0"/>
              <a:t> the point of the first paragraph? The 2</a:t>
            </a:r>
            <a:r>
              <a:rPr lang="en-US" baseline="30000" dirty="0" smtClean="0"/>
              <a:t>nd</a:t>
            </a:r>
            <a:r>
              <a:rPr lang="en-US" baseline="0" dirty="0" smtClean="0"/>
              <a:t>, 3</a:t>
            </a:r>
            <a:r>
              <a:rPr lang="en-US" baseline="30000" dirty="0" smtClean="0"/>
              <a:t>rd</a:t>
            </a:r>
            <a:r>
              <a:rPr lang="en-US" baseline="0" dirty="0" smtClean="0"/>
              <a:t>, 4</a:t>
            </a:r>
            <a:r>
              <a:rPr lang="en-US" baseline="30000" dirty="0" smtClean="0"/>
              <a:t>th</a:t>
            </a:r>
            <a:r>
              <a:rPr lang="en-US" baseline="0" dirty="0" smtClean="0"/>
              <a:t> and 5</a:t>
            </a:r>
            <a:r>
              <a:rPr lang="en-US" baseline="30000" dirty="0" smtClean="0"/>
              <a:t>th</a:t>
            </a:r>
            <a:r>
              <a:rPr lang="en-US" baseline="0" dirty="0" smtClean="0"/>
              <a:t>? Do any of these ideas seem familiar, from out own lives?</a:t>
            </a:r>
            <a:endParaRPr lang="en-US" dirty="0"/>
          </a:p>
        </p:txBody>
      </p:sp>
      <p:sp>
        <p:nvSpPr>
          <p:cNvPr id="4" name="Slide Number Placeholder 3"/>
          <p:cNvSpPr>
            <a:spLocks noGrp="1"/>
          </p:cNvSpPr>
          <p:nvPr>
            <p:ph type="sldNum" sz="quarter" idx="10"/>
          </p:nvPr>
        </p:nvSpPr>
        <p:spPr/>
        <p:txBody>
          <a:bodyPr/>
          <a:lstStyle/>
          <a:p>
            <a:fld id="{F2B25F40-222E-454D-8AD0-C25383421B2A}"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B1FAD99-1E8C-4543-89DF-49FAFB1D7C1B}" type="slidenum">
              <a:rPr lang="en-GB" smtClean="0"/>
              <a:pPr/>
              <a:t>5</a:t>
            </a:fld>
            <a:endParaRPr lang="en-GB" smtClean="0"/>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GB" u="sng" dirty="0" smtClean="0">
                <a:latin typeface="Lucida Sans" pitchFamily="34" charset="0"/>
              </a:rPr>
              <a:t>Decision 1</a:t>
            </a:r>
            <a:endParaRPr lang="en-GB" dirty="0" smtClean="0">
              <a:latin typeface="Lucida Sans" pitchFamily="34" charset="0"/>
            </a:endParaRPr>
          </a:p>
          <a:p>
            <a:pPr eaLnBrk="1" hangingPunct="1"/>
            <a:r>
              <a:rPr lang="en-GB" dirty="0" smtClean="0">
                <a:latin typeface="Lucida Sans" pitchFamily="34" charset="0"/>
              </a:rPr>
              <a:t>Which of Your aims will be achieved if you choose a?	</a:t>
            </a:r>
          </a:p>
          <a:p>
            <a:pPr eaLnBrk="1" hangingPunct="1"/>
            <a:r>
              <a:rPr lang="en-GB" dirty="0" smtClean="0">
                <a:latin typeface="Lucida Sans" pitchFamily="34" charset="0"/>
              </a:rPr>
              <a:t>1	2	3	4	5</a:t>
            </a:r>
          </a:p>
          <a:p>
            <a:pPr eaLnBrk="1" hangingPunct="1"/>
            <a:endParaRPr lang="en-GB" dirty="0" smtClean="0">
              <a:latin typeface="Lucida Sans" pitchFamily="34" charset="0"/>
            </a:endParaRPr>
          </a:p>
          <a:p>
            <a:pPr eaLnBrk="1" hangingPunct="1"/>
            <a:r>
              <a:rPr lang="en-GB" dirty="0" smtClean="0">
                <a:latin typeface="Lucida Sans" pitchFamily="34" charset="0"/>
              </a:rPr>
              <a:t>Which of Your aims will be achieved if you choose b?	</a:t>
            </a:r>
          </a:p>
          <a:p>
            <a:pPr eaLnBrk="1" hangingPunct="1"/>
            <a:r>
              <a:rPr lang="en-GB" dirty="0" smtClean="0">
                <a:latin typeface="Lucida Sans" pitchFamily="34" charset="0"/>
              </a:rPr>
              <a:t>1	2	3	4	5</a:t>
            </a:r>
          </a:p>
          <a:p>
            <a:pPr eaLnBrk="1" hangingPunct="1"/>
            <a:endParaRPr lang="en-GB" dirty="0" smtClean="0">
              <a:latin typeface="Lucida Sans" pitchFamily="34" charset="0"/>
            </a:endParaRPr>
          </a:p>
          <a:p>
            <a:pPr eaLnBrk="1" hangingPunct="1"/>
            <a:r>
              <a:rPr lang="en-GB" dirty="0" smtClean="0">
                <a:latin typeface="Lucida Sans" pitchFamily="34" charset="0"/>
              </a:rPr>
              <a:t>Which of Your aims will be achieved if you choose c?	</a:t>
            </a:r>
          </a:p>
          <a:p>
            <a:pPr eaLnBrk="1" hangingPunct="1"/>
            <a:r>
              <a:rPr lang="en-GB" dirty="0" smtClean="0">
                <a:latin typeface="Lucida Sans" pitchFamily="34" charset="0"/>
              </a:rPr>
              <a:t>1	2	3	4	5</a:t>
            </a:r>
          </a:p>
          <a:p>
            <a:pPr eaLnBrk="1" hangingPunct="1"/>
            <a:endParaRPr lang="en-GB" dirty="0" smtClean="0">
              <a:latin typeface="Lucida Sans" pitchFamily="34" charset="0"/>
            </a:endParaRPr>
          </a:p>
          <a:p>
            <a:pPr eaLnBrk="1" hangingPunct="1"/>
            <a:r>
              <a:rPr lang="en-GB" u="sng" dirty="0" smtClean="0">
                <a:latin typeface="Lucida Sans" pitchFamily="34" charset="0"/>
              </a:rPr>
              <a:t>Your final choice – John should         </a:t>
            </a:r>
          </a:p>
          <a:p>
            <a:pPr eaLnBrk="1" hangingPunct="1"/>
            <a:endParaRPr lang="en-GB" u="sng" dirty="0" smtClean="0">
              <a:latin typeface="Lucida Sans" pitchFamily="34" charset="0"/>
            </a:endParaRPr>
          </a:p>
          <a:p>
            <a:pPr eaLnBrk="1" hangingPunct="1"/>
            <a:endParaRPr lang="en-GB" u="sng" dirty="0" smtClean="0">
              <a:latin typeface="Lucida Sans" pitchFamily="34" charset="0"/>
            </a:endParaRPr>
          </a:p>
          <a:p>
            <a:pPr eaLnBrk="1" hangingPunct="1"/>
            <a:r>
              <a:rPr lang="en-GB" u="sng" dirty="0" smtClean="0">
                <a:latin typeface="Lucida Sans" pitchFamily="34" charset="0"/>
              </a:rPr>
              <a:t>Because                                                                                                                              </a:t>
            </a:r>
            <a:r>
              <a:rPr lang="en-GB" dirty="0" smtClean="0">
                <a:latin typeface="Lucida Sans" pitchFamily="34" charset="0"/>
              </a:rPr>
              <a:t>	</a:t>
            </a:r>
            <a:endParaRPr lang="en-GB" u="sng" dirty="0" smtClean="0">
              <a:latin typeface="Lucida Sans" pitchFamily="34" charset="0"/>
            </a:endParaRPr>
          </a:p>
          <a:p>
            <a:pPr eaLnBrk="1" hangingPunct="1"/>
            <a:endParaRPr lang="en-GB" dirty="0" smtClean="0">
              <a:latin typeface="Lucida Sans" pitchFamily="34" charset="0"/>
            </a:endParaRPr>
          </a:p>
          <a:p>
            <a:pPr eaLnBrk="1" hangingPunct="1"/>
            <a:endParaRPr lang="en-GB" dirty="0" smtClean="0">
              <a:latin typeface="Lucida Sans"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9BEB142-4ECD-481C-B6BC-64B6B96637D6}" type="slidenum">
              <a:rPr lang="en-GB" smtClean="0"/>
              <a:pPr/>
              <a:t>6</a:t>
            </a:fld>
            <a:endParaRPr lang="en-GB" smtClean="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E7035EF-6A02-4239-806D-74D79254F955}" type="slidenum">
              <a:rPr lang="en-GB" smtClean="0"/>
              <a:pPr/>
              <a:t>7</a:t>
            </a:fld>
            <a:endParaRPr lang="en-GB" smtClean="0"/>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GB" u="sng" smtClean="0">
                <a:latin typeface="Lucida Sans" pitchFamily="34" charset="0"/>
              </a:rPr>
              <a:t>Decision 2</a:t>
            </a:r>
            <a:endParaRPr lang="en-GB" smtClean="0">
              <a:latin typeface="Lucida Sans" pitchFamily="34" charset="0"/>
            </a:endParaRPr>
          </a:p>
          <a:p>
            <a:pPr eaLnBrk="1" hangingPunct="1"/>
            <a:r>
              <a:rPr lang="en-GB" smtClean="0">
                <a:latin typeface="Lucida Sans" pitchFamily="34" charset="0"/>
              </a:rPr>
              <a:t>Which of Your aims will be achieved if you choose a?	1	2	3	4	5</a:t>
            </a:r>
          </a:p>
          <a:p>
            <a:pPr eaLnBrk="1" hangingPunct="1"/>
            <a:endParaRPr lang="en-GB" smtClean="0">
              <a:latin typeface="Lucida Sans" pitchFamily="34" charset="0"/>
            </a:endParaRPr>
          </a:p>
          <a:p>
            <a:pPr eaLnBrk="1" hangingPunct="1"/>
            <a:r>
              <a:rPr lang="en-GB" smtClean="0">
                <a:latin typeface="Lucida Sans" pitchFamily="34" charset="0"/>
              </a:rPr>
              <a:t>Which of Your aims will be achieved if you choose b?	1	2	3	4	5</a:t>
            </a:r>
          </a:p>
          <a:p>
            <a:pPr eaLnBrk="1" hangingPunct="1"/>
            <a:endParaRPr lang="en-GB" smtClean="0">
              <a:latin typeface="Lucida Sans" pitchFamily="34" charset="0"/>
            </a:endParaRPr>
          </a:p>
          <a:p>
            <a:pPr eaLnBrk="1" hangingPunct="1"/>
            <a:r>
              <a:rPr lang="en-GB" smtClean="0">
                <a:latin typeface="Lucida Sans" pitchFamily="34" charset="0"/>
              </a:rPr>
              <a:t>Which of Your aims will be achieved if you choose c?	1	2	3	4	5</a:t>
            </a:r>
          </a:p>
          <a:p>
            <a:pPr eaLnBrk="1" hangingPunct="1"/>
            <a:endParaRPr lang="en-GB" smtClean="0">
              <a:latin typeface="Lucida Sans" pitchFamily="34" charset="0"/>
            </a:endParaRPr>
          </a:p>
          <a:p>
            <a:pPr eaLnBrk="1" hangingPunct="1"/>
            <a:r>
              <a:rPr lang="en-GB" u="sng" smtClean="0">
                <a:latin typeface="Lucida Sans" pitchFamily="34" charset="0"/>
              </a:rPr>
              <a:t>Your final choice – John should         </a:t>
            </a:r>
          </a:p>
          <a:p>
            <a:pPr eaLnBrk="1" hangingPunct="1"/>
            <a:endParaRPr lang="en-GB" u="sng" smtClean="0">
              <a:latin typeface="Lucida Sans" pitchFamily="34" charset="0"/>
            </a:endParaRPr>
          </a:p>
          <a:p>
            <a:pPr eaLnBrk="1" hangingPunct="1"/>
            <a:endParaRPr lang="en-GB" u="sng" smtClean="0">
              <a:latin typeface="Lucida Sans" pitchFamily="34" charset="0"/>
            </a:endParaRPr>
          </a:p>
          <a:p>
            <a:pPr eaLnBrk="1" hangingPunct="1"/>
            <a:r>
              <a:rPr lang="en-GB" u="sng" smtClean="0">
                <a:latin typeface="Lucida Sans" pitchFamily="34" charset="0"/>
              </a:rPr>
              <a:t>Because                                                                                                                              </a:t>
            </a:r>
            <a:r>
              <a:rPr lang="en-GB" smtClean="0">
                <a:latin typeface="Lucida Sans" pitchFamily="34" charset="0"/>
              </a:rPr>
              <a:t>	</a:t>
            </a:r>
            <a:endParaRPr lang="en-GB" u="sng" smtClean="0">
              <a:latin typeface="Lucida Sans" pitchFamily="34" charset="0"/>
            </a:endParaRPr>
          </a:p>
          <a:p>
            <a:pPr eaLnBrk="1" hangingPunct="1"/>
            <a:endParaRPr lang="en-GB" smtClean="0">
              <a:latin typeface="Lucida Sans" pitchFamily="34" charset="0"/>
            </a:endParaRPr>
          </a:p>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76E9F08-FC3F-4817-9131-244FE4234E1E}" type="slidenum">
              <a:rPr lang="en-GB" smtClean="0"/>
              <a:pPr/>
              <a:t>8</a:t>
            </a:fld>
            <a:endParaRPr lang="en-GB" smtClean="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8073C1E-CCA2-4B60-BD86-FAD6353017E4}" type="slidenum">
              <a:rPr lang="en-GB" smtClean="0"/>
              <a:pPr/>
              <a:t>9</a:t>
            </a:fld>
            <a:endParaRPr lang="en-GB" smtClean="0"/>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GB" u="sng" smtClean="0">
                <a:latin typeface="Lucida Sans" pitchFamily="34" charset="0"/>
              </a:rPr>
              <a:t>Decision 3</a:t>
            </a:r>
            <a:endParaRPr lang="en-GB" smtClean="0">
              <a:latin typeface="Lucida Sans" pitchFamily="34" charset="0"/>
            </a:endParaRPr>
          </a:p>
          <a:p>
            <a:pPr eaLnBrk="1" hangingPunct="1"/>
            <a:r>
              <a:rPr lang="en-GB" smtClean="0">
                <a:latin typeface="Lucida Sans" pitchFamily="34" charset="0"/>
              </a:rPr>
              <a:t>Which of Your aims will be achieved if you choose a?	1	2	3	4	5</a:t>
            </a:r>
          </a:p>
          <a:p>
            <a:pPr eaLnBrk="1" hangingPunct="1"/>
            <a:endParaRPr lang="en-GB" smtClean="0">
              <a:latin typeface="Lucida Sans" pitchFamily="34" charset="0"/>
            </a:endParaRPr>
          </a:p>
          <a:p>
            <a:pPr eaLnBrk="1" hangingPunct="1"/>
            <a:r>
              <a:rPr lang="en-GB" smtClean="0">
                <a:latin typeface="Lucida Sans" pitchFamily="34" charset="0"/>
              </a:rPr>
              <a:t>Which of Your aims will be achieved if you choose b?	1	2	3	4	5</a:t>
            </a:r>
          </a:p>
          <a:p>
            <a:pPr eaLnBrk="1" hangingPunct="1"/>
            <a:endParaRPr lang="en-GB" smtClean="0">
              <a:latin typeface="Lucida Sans" pitchFamily="34" charset="0"/>
            </a:endParaRPr>
          </a:p>
          <a:p>
            <a:pPr eaLnBrk="1" hangingPunct="1"/>
            <a:r>
              <a:rPr lang="en-GB" smtClean="0">
                <a:latin typeface="Lucida Sans" pitchFamily="34" charset="0"/>
              </a:rPr>
              <a:t>Which of Your aims will be achieved if you choose c?	1	2	3	4	5</a:t>
            </a:r>
          </a:p>
          <a:p>
            <a:pPr eaLnBrk="1" hangingPunct="1"/>
            <a:endParaRPr lang="en-GB" smtClean="0">
              <a:latin typeface="Lucida Sans" pitchFamily="34" charset="0"/>
            </a:endParaRPr>
          </a:p>
          <a:p>
            <a:pPr eaLnBrk="1" hangingPunct="1"/>
            <a:r>
              <a:rPr lang="en-GB" u="sng" smtClean="0">
                <a:latin typeface="Lucida Sans" pitchFamily="34" charset="0"/>
              </a:rPr>
              <a:t>Your final choice – John should         </a:t>
            </a:r>
          </a:p>
          <a:p>
            <a:pPr eaLnBrk="1" hangingPunct="1"/>
            <a:endParaRPr lang="en-GB" u="sng" smtClean="0">
              <a:latin typeface="Lucida Sans" pitchFamily="34" charset="0"/>
            </a:endParaRPr>
          </a:p>
          <a:p>
            <a:pPr eaLnBrk="1" hangingPunct="1"/>
            <a:endParaRPr lang="en-GB" u="sng" smtClean="0">
              <a:latin typeface="Lucida Sans" pitchFamily="34" charset="0"/>
            </a:endParaRPr>
          </a:p>
          <a:p>
            <a:pPr eaLnBrk="1" hangingPunct="1"/>
            <a:r>
              <a:rPr lang="en-GB" u="sng" smtClean="0">
                <a:latin typeface="Lucida Sans" pitchFamily="34" charset="0"/>
              </a:rPr>
              <a:t>Because                                                                                                                              </a:t>
            </a:r>
            <a:r>
              <a:rPr lang="en-GB" smtClean="0">
                <a:latin typeface="Lucida Sans" pitchFamily="34" charset="0"/>
              </a:rPr>
              <a:t>	</a:t>
            </a:r>
            <a:endParaRPr lang="en-GB" u="sng" smtClean="0">
              <a:latin typeface="Lucida Sans" pitchFamily="34" charset="0"/>
            </a:endParaRPr>
          </a:p>
          <a:p>
            <a:pPr eaLnBrk="1" hangingPunct="1"/>
            <a:endParaRPr lang="en-GB" smtClean="0">
              <a:latin typeface="Lucida Sans" pitchFamily="34" charset="0"/>
            </a:endParaRPr>
          </a:p>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130C57F-84B1-45EB-B579-FCA400AE787D}" type="slidenum">
              <a:rPr lang="en-GB" smtClean="0"/>
              <a:pPr/>
              <a:t>10</a:t>
            </a:fld>
            <a:endParaRPr lang="en-GB" smtClean="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AC80CFF-E32E-4BE7-9995-C74EE5ED65B3}" type="slidenum">
              <a:rPr lang="en-GB" smtClean="0"/>
              <a:pPr/>
              <a:t>11</a:t>
            </a:fld>
            <a:endParaRPr lang="en-GB" smtClean="0"/>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GB" u="sng" smtClean="0">
                <a:latin typeface="Lucida Sans" pitchFamily="34" charset="0"/>
              </a:rPr>
              <a:t>Decision 4</a:t>
            </a:r>
            <a:endParaRPr lang="en-GB" smtClean="0">
              <a:latin typeface="Lucida Sans" pitchFamily="34" charset="0"/>
            </a:endParaRPr>
          </a:p>
          <a:p>
            <a:pPr eaLnBrk="1" hangingPunct="1"/>
            <a:r>
              <a:rPr lang="en-GB" smtClean="0">
                <a:latin typeface="Lucida Sans" pitchFamily="34" charset="0"/>
              </a:rPr>
              <a:t>Which of Your aims will be achieved if you choose a?	1	2	3	4	5</a:t>
            </a:r>
          </a:p>
          <a:p>
            <a:pPr eaLnBrk="1" hangingPunct="1"/>
            <a:endParaRPr lang="en-GB" smtClean="0">
              <a:latin typeface="Lucida Sans" pitchFamily="34" charset="0"/>
            </a:endParaRPr>
          </a:p>
          <a:p>
            <a:pPr eaLnBrk="1" hangingPunct="1"/>
            <a:r>
              <a:rPr lang="en-GB" smtClean="0">
                <a:latin typeface="Lucida Sans" pitchFamily="34" charset="0"/>
              </a:rPr>
              <a:t>Which of Your aims will be achieved if you choose b?	1	2	3	4	5</a:t>
            </a:r>
          </a:p>
          <a:p>
            <a:pPr eaLnBrk="1" hangingPunct="1"/>
            <a:endParaRPr lang="en-GB" smtClean="0">
              <a:latin typeface="Lucida Sans" pitchFamily="34" charset="0"/>
            </a:endParaRPr>
          </a:p>
          <a:p>
            <a:pPr eaLnBrk="1" hangingPunct="1"/>
            <a:r>
              <a:rPr lang="en-GB" smtClean="0">
                <a:latin typeface="Lucida Sans" pitchFamily="34" charset="0"/>
              </a:rPr>
              <a:t>Which of Your aims will be achieved if you choose c?	1	2	3	4	5</a:t>
            </a:r>
          </a:p>
          <a:p>
            <a:pPr eaLnBrk="1" hangingPunct="1"/>
            <a:endParaRPr lang="en-GB" smtClean="0">
              <a:latin typeface="Lucida Sans" pitchFamily="34" charset="0"/>
            </a:endParaRPr>
          </a:p>
          <a:p>
            <a:pPr eaLnBrk="1" hangingPunct="1"/>
            <a:r>
              <a:rPr lang="en-GB" u="sng" smtClean="0">
                <a:latin typeface="Lucida Sans" pitchFamily="34" charset="0"/>
              </a:rPr>
              <a:t>Your final choice – John should         </a:t>
            </a:r>
          </a:p>
          <a:p>
            <a:pPr eaLnBrk="1" hangingPunct="1"/>
            <a:endParaRPr lang="en-GB" u="sng" smtClean="0">
              <a:latin typeface="Lucida Sans" pitchFamily="34" charset="0"/>
            </a:endParaRPr>
          </a:p>
          <a:p>
            <a:pPr eaLnBrk="1" hangingPunct="1"/>
            <a:endParaRPr lang="en-GB" u="sng" smtClean="0">
              <a:latin typeface="Lucida Sans" pitchFamily="34" charset="0"/>
            </a:endParaRPr>
          </a:p>
          <a:p>
            <a:pPr eaLnBrk="1" hangingPunct="1"/>
            <a:r>
              <a:rPr lang="en-GB" u="sng" smtClean="0">
                <a:latin typeface="Lucida Sans" pitchFamily="34" charset="0"/>
              </a:rPr>
              <a:t>Because                                                                                                                              </a:t>
            </a:r>
            <a:r>
              <a:rPr lang="en-GB" smtClean="0">
                <a:latin typeface="Lucida Sans" pitchFamily="34" charset="0"/>
              </a:rPr>
              <a:t>	</a:t>
            </a:r>
            <a:endParaRPr lang="en-GB" u="sng" smtClean="0">
              <a:latin typeface="Lucida Sans" pitchFamily="34" charset="0"/>
            </a:endParaRPr>
          </a:p>
          <a:p>
            <a:pPr eaLnBrk="1" hangingPunct="1"/>
            <a:endParaRPr lang="en-GB" smtClean="0">
              <a:latin typeface="Lucida Sans" pitchFamily="34" charset="0"/>
            </a:endParaRPr>
          </a:p>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4E8548E-8D42-4417-B2EC-252E2FAD5C27}" type="datetimeFigureOut">
              <a:rPr lang="en-US" smtClean="0"/>
              <a:pPr/>
              <a:t>4/5/2015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AD306E8-C9B2-4D1D-834E-4A83961302C9}"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E8548E-8D42-4417-B2EC-252E2FAD5C27}" type="datetimeFigureOut">
              <a:rPr lang="en-US" smtClean="0"/>
              <a:pPr/>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306E8-C9B2-4D1D-834E-4A83961302C9}"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E8548E-8D42-4417-B2EC-252E2FAD5C27}" type="datetimeFigureOut">
              <a:rPr lang="en-US" smtClean="0"/>
              <a:pPr/>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306E8-C9B2-4D1D-834E-4A83961302C9}"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E8548E-8D42-4417-B2EC-252E2FAD5C27}" type="datetimeFigureOut">
              <a:rPr lang="en-US" smtClean="0"/>
              <a:pPr/>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306E8-C9B2-4D1D-834E-4A83961302C9}"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4E8548E-8D42-4417-B2EC-252E2FAD5C27}" type="datetimeFigureOut">
              <a:rPr lang="en-US" smtClean="0"/>
              <a:pPr/>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AD306E8-C9B2-4D1D-834E-4A83961302C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E8548E-8D42-4417-B2EC-252E2FAD5C27}" type="datetimeFigureOut">
              <a:rPr lang="en-US" smtClean="0"/>
              <a:pPr/>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306E8-C9B2-4D1D-834E-4A83961302C9}"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4E8548E-8D42-4417-B2EC-252E2FAD5C27}" type="datetimeFigureOut">
              <a:rPr lang="en-US" smtClean="0"/>
              <a:pPr/>
              <a:t>4/5/2015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D306E8-C9B2-4D1D-834E-4A83961302C9}"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4E8548E-8D42-4417-B2EC-252E2FAD5C27}" type="datetimeFigureOut">
              <a:rPr lang="en-US" smtClean="0"/>
              <a:pPr/>
              <a:t>4/5/2015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D306E8-C9B2-4D1D-834E-4A83961302C9}"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8548E-8D42-4417-B2EC-252E2FAD5C27}" type="datetimeFigureOut">
              <a:rPr lang="en-US" smtClean="0"/>
              <a:pPr/>
              <a:t>4/5/2015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D306E8-C9B2-4D1D-834E-4A83961302C9}"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E8548E-8D42-4417-B2EC-252E2FAD5C27}" type="datetimeFigureOut">
              <a:rPr lang="en-US" smtClean="0"/>
              <a:pPr/>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306E8-C9B2-4D1D-834E-4A83961302C9}"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4E8548E-8D42-4417-B2EC-252E2FAD5C27}" type="datetimeFigureOut">
              <a:rPr lang="en-US" smtClean="0"/>
              <a:pPr/>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306E8-C9B2-4D1D-834E-4A83961302C9}"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4E8548E-8D42-4417-B2EC-252E2FAD5C27}" type="datetimeFigureOut">
              <a:rPr lang="en-US" smtClean="0"/>
              <a:pPr/>
              <a:t>4/5/2015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AD306E8-C9B2-4D1D-834E-4A83961302C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Magna </a:t>
            </a:r>
            <a:r>
              <a:rPr lang="en-US" dirty="0" err="1" smtClean="0"/>
              <a:t>Carta</a:t>
            </a:r>
            <a:endParaRPr lang="en-US" dirty="0"/>
          </a:p>
        </p:txBody>
      </p:sp>
      <p:sp>
        <p:nvSpPr>
          <p:cNvPr id="3" name="Subtitle 2"/>
          <p:cNvSpPr>
            <a:spLocks noGrp="1"/>
          </p:cNvSpPr>
          <p:nvPr>
            <p:ph type="subTitle" idx="1"/>
          </p:nvPr>
        </p:nvSpPr>
        <p:spPr/>
        <p:txBody>
          <a:bodyPr/>
          <a:lstStyle/>
          <a:p>
            <a:r>
              <a:rPr lang="en-US" dirty="0" smtClean="0"/>
              <a:t>England</a:t>
            </a:r>
          </a:p>
          <a:p>
            <a:r>
              <a:rPr lang="en-US" dirty="0" smtClean="0"/>
              <a:t>June 15, 1215</a:t>
            </a:r>
            <a:endParaRPr lang="en-US" dirty="0"/>
          </a:p>
        </p:txBody>
      </p:sp>
      <p:pic>
        <p:nvPicPr>
          <p:cNvPr id="1026" name="Picture 2" descr="C:\Users\Emily\AppData\Local\Microsoft\Windows\Temporary Internet Files\Content.IE5\0MKBYHB2\MC900383140[1].wmf"/>
          <p:cNvPicPr>
            <a:picLocks noChangeAspect="1" noChangeArrowheads="1"/>
          </p:cNvPicPr>
          <p:nvPr/>
        </p:nvPicPr>
        <p:blipFill>
          <a:blip r:embed="rId2" cstate="print"/>
          <a:srcRect/>
          <a:stretch>
            <a:fillRect/>
          </a:stretch>
        </p:blipFill>
        <p:spPr bwMode="auto">
          <a:xfrm>
            <a:off x="3581400" y="4572000"/>
            <a:ext cx="1823314" cy="1564538"/>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39939" name="Text Box 3"/>
          <p:cNvSpPr txBox="1">
            <a:spLocks noChangeArrowheads="1"/>
          </p:cNvSpPr>
          <p:nvPr/>
        </p:nvSpPr>
        <p:spPr bwMode="auto">
          <a:xfrm>
            <a:off x="609600" y="914400"/>
            <a:ext cx="8077200" cy="1917700"/>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3</a:t>
            </a:r>
            <a:endParaRPr lang="en-GB" sz="2400" b="1"/>
          </a:p>
          <a:p>
            <a:pPr marL="457200" indent="-457200">
              <a:spcBef>
                <a:spcPct val="50000"/>
              </a:spcBef>
              <a:buFontTx/>
              <a:buAutoNum type="alphaLcPeriod"/>
            </a:pPr>
            <a:r>
              <a:rPr lang="en-GB" sz="2400" b="1"/>
              <a:t>Lose 2 crowns – you would look like a weak failure!</a:t>
            </a:r>
          </a:p>
          <a:p>
            <a:pPr marL="457200" indent="-457200">
              <a:spcBef>
                <a:spcPct val="50000"/>
              </a:spcBef>
            </a:pPr>
            <a:endParaRPr lang="en-GB" sz="2400" b="1"/>
          </a:p>
        </p:txBody>
      </p:sp>
      <p:sp>
        <p:nvSpPr>
          <p:cNvPr id="39940" name="Text Box 4"/>
          <p:cNvSpPr txBox="1">
            <a:spLocks noChangeArrowheads="1"/>
          </p:cNvSpPr>
          <p:nvPr/>
        </p:nvSpPr>
        <p:spPr bwMode="auto">
          <a:xfrm>
            <a:off x="611188" y="2997200"/>
            <a:ext cx="8077200" cy="1552575"/>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3</a:t>
            </a:r>
            <a:endParaRPr lang="en-GB" sz="2400" b="1"/>
          </a:p>
          <a:p>
            <a:pPr marL="457200" indent="-457200">
              <a:spcBef>
                <a:spcPct val="50000"/>
              </a:spcBef>
            </a:pPr>
            <a:r>
              <a:rPr lang="en-GB" sz="2400" b="1"/>
              <a:t>b. Gain 1 crown – it’s your best chance</a:t>
            </a:r>
          </a:p>
          <a:p>
            <a:pPr marL="457200" indent="-457200">
              <a:spcBef>
                <a:spcPct val="50000"/>
              </a:spcBef>
            </a:pPr>
            <a:endParaRPr lang="en-GB" sz="2400" b="1"/>
          </a:p>
        </p:txBody>
      </p:sp>
      <p:sp>
        <p:nvSpPr>
          <p:cNvPr id="39941" name="Text Box 5"/>
          <p:cNvSpPr txBox="1">
            <a:spLocks noChangeArrowheads="1"/>
          </p:cNvSpPr>
          <p:nvPr/>
        </p:nvSpPr>
        <p:spPr bwMode="auto">
          <a:xfrm>
            <a:off x="684213" y="4652963"/>
            <a:ext cx="8077200" cy="1370012"/>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3</a:t>
            </a:r>
            <a:endParaRPr lang="en-GB" sz="2400" b="1"/>
          </a:p>
          <a:p>
            <a:pPr marL="457200" indent="-457200">
              <a:spcBef>
                <a:spcPct val="50000"/>
              </a:spcBef>
            </a:pPr>
            <a:r>
              <a:rPr lang="en-GB" sz="2400" b="1"/>
              <a:t>c. Lose 1 crown – you can’t win without barons’ support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39"/>
                                        </p:tgtEl>
                                        <p:attrNameLst>
                                          <p:attrName>style.visibility</p:attrName>
                                        </p:attrNameLst>
                                      </p:cBhvr>
                                      <p:to>
                                        <p:strVal val="visible"/>
                                      </p:to>
                                    </p:set>
                                    <p:anim calcmode="discrete" valueType="clr">
                                      <p:cBhvr override="childStyle">
                                        <p:cTn id="7" dur="80"/>
                                        <p:tgtEl>
                                          <p:spTgt spid="3993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39"/>
                                        </p:tgtEl>
                                        <p:attrNameLst>
                                          <p:attrName>fillcolor</p:attrName>
                                        </p:attrNameLst>
                                      </p:cBhvr>
                                      <p:tavLst>
                                        <p:tav tm="0">
                                          <p:val>
                                            <p:clrVal>
                                              <a:schemeClr val="accent2"/>
                                            </p:clrVal>
                                          </p:val>
                                        </p:tav>
                                        <p:tav tm="50000">
                                          <p:val>
                                            <p:clrVal>
                                              <a:schemeClr val="hlink"/>
                                            </p:clrVal>
                                          </p:val>
                                        </p:tav>
                                      </p:tavLst>
                                    </p:anim>
                                    <p:set>
                                      <p:cBhvr>
                                        <p:cTn id="9" dur="80"/>
                                        <p:tgtEl>
                                          <p:spTgt spid="3993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9940"/>
                                        </p:tgtEl>
                                        <p:attrNameLst>
                                          <p:attrName>style.visibility</p:attrName>
                                        </p:attrNameLst>
                                      </p:cBhvr>
                                      <p:to>
                                        <p:strVal val="visible"/>
                                      </p:to>
                                    </p:set>
                                    <p:anim calcmode="discrete" valueType="clr">
                                      <p:cBhvr override="childStyle">
                                        <p:cTn id="14" dur="80"/>
                                        <p:tgtEl>
                                          <p:spTgt spid="3994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9940"/>
                                        </p:tgtEl>
                                        <p:attrNameLst>
                                          <p:attrName>fillcolor</p:attrName>
                                        </p:attrNameLst>
                                      </p:cBhvr>
                                      <p:tavLst>
                                        <p:tav tm="0">
                                          <p:val>
                                            <p:clrVal>
                                              <a:schemeClr val="accent2"/>
                                            </p:clrVal>
                                          </p:val>
                                        </p:tav>
                                        <p:tav tm="50000">
                                          <p:val>
                                            <p:clrVal>
                                              <a:schemeClr val="hlink"/>
                                            </p:clrVal>
                                          </p:val>
                                        </p:tav>
                                      </p:tavLst>
                                    </p:anim>
                                    <p:set>
                                      <p:cBhvr>
                                        <p:cTn id="16" dur="80"/>
                                        <p:tgtEl>
                                          <p:spTgt spid="39940"/>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9941"/>
                                        </p:tgtEl>
                                        <p:attrNameLst>
                                          <p:attrName>style.visibility</p:attrName>
                                        </p:attrNameLst>
                                      </p:cBhvr>
                                      <p:to>
                                        <p:strVal val="visible"/>
                                      </p:to>
                                    </p:set>
                                    <p:anim calcmode="discrete" valueType="clr">
                                      <p:cBhvr override="childStyle">
                                        <p:cTn id="21" dur="80"/>
                                        <p:tgtEl>
                                          <p:spTgt spid="3994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9941"/>
                                        </p:tgtEl>
                                        <p:attrNameLst>
                                          <p:attrName>fillcolor</p:attrName>
                                        </p:attrNameLst>
                                      </p:cBhvr>
                                      <p:tavLst>
                                        <p:tav tm="0">
                                          <p:val>
                                            <p:clrVal>
                                              <a:schemeClr val="accent2"/>
                                            </p:clrVal>
                                          </p:val>
                                        </p:tav>
                                        <p:tav tm="50000">
                                          <p:val>
                                            <p:clrVal>
                                              <a:schemeClr val="hlink"/>
                                            </p:clrVal>
                                          </p:val>
                                        </p:tav>
                                      </p:tavLst>
                                    </p:anim>
                                    <p:set>
                                      <p:cBhvr>
                                        <p:cTn id="23" dur="80"/>
                                        <p:tgtEl>
                                          <p:spTgt spid="399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p:bldP spid="39940" grpId="0" animBg="1"/>
      <p:bldP spid="399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6147" name="Text Box 3"/>
          <p:cNvSpPr txBox="1">
            <a:spLocks noChangeArrowheads="1"/>
          </p:cNvSpPr>
          <p:nvPr/>
        </p:nvSpPr>
        <p:spPr bwMode="auto">
          <a:xfrm>
            <a:off x="609600" y="914400"/>
            <a:ext cx="8077200" cy="5021263"/>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4</a:t>
            </a:r>
            <a:endParaRPr lang="en-GB" sz="2400" b="1"/>
          </a:p>
          <a:p>
            <a:pPr marL="457200" indent="-457200">
              <a:spcBef>
                <a:spcPct val="50000"/>
              </a:spcBef>
            </a:pPr>
            <a:r>
              <a:rPr lang="en-GB" sz="2400" b="1"/>
              <a:t>You need money to pay soldiers to fight for you. How do you raise money?</a:t>
            </a:r>
          </a:p>
          <a:p>
            <a:pPr marL="457200" indent="-457200">
              <a:spcBef>
                <a:spcPct val="50000"/>
              </a:spcBef>
              <a:buFontTx/>
              <a:buAutoNum type="alphaLcPeriod"/>
            </a:pPr>
            <a:r>
              <a:rPr lang="en-GB" sz="2400" b="1"/>
              <a:t>Ask the barons about how much tax they will pay</a:t>
            </a:r>
          </a:p>
          <a:p>
            <a:pPr marL="457200" indent="-457200">
              <a:spcBef>
                <a:spcPct val="50000"/>
              </a:spcBef>
              <a:buFontTx/>
              <a:buAutoNum type="alphaLcPeriod"/>
            </a:pPr>
            <a:r>
              <a:rPr lang="en-GB" sz="2400" b="1"/>
              <a:t>Double the amount of tax paid by landowners when they inherit land</a:t>
            </a:r>
          </a:p>
          <a:p>
            <a:pPr marL="457200" indent="-457200">
              <a:spcBef>
                <a:spcPct val="50000"/>
              </a:spcBef>
              <a:buFontTx/>
              <a:buAutoNum type="alphaLcPeriod"/>
            </a:pPr>
            <a:r>
              <a:rPr lang="en-GB" sz="2400" b="1"/>
              <a:t>Make the tax paid when land is inherited ten times what it used to be – or even more if you can get away with it.</a:t>
            </a:r>
          </a:p>
          <a:p>
            <a:pPr marL="457200" indent="-457200">
              <a:spcBef>
                <a:spcPct val="50000"/>
              </a:spcBef>
              <a:buFontTx/>
              <a:buAutoNum type="arabicPeriod"/>
            </a:pPr>
            <a:endParaRPr lang="en-GB" sz="2400" b="1"/>
          </a:p>
        </p:txBody>
      </p:sp>
      <p:sp>
        <p:nvSpPr>
          <p:cNvPr id="6148" name="AutoShape 4">
            <a:hlinkClick r:id="" action="ppaction://noaction" highlightClick="1"/>
          </p:cNvPr>
          <p:cNvSpPr>
            <a:spLocks noChangeArrowheads="1"/>
          </p:cNvSpPr>
          <p:nvPr/>
        </p:nvSpPr>
        <p:spPr bwMode="auto">
          <a:xfrm>
            <a:off x="7308850" y="5229225"/>
            <a:ext cx="1150938" cy="576263"/>
          </a:xfrm>
          <a:prstGeom prst="actionButtonBlank">
            <a:avLst/>
          </a:prstGeom>
          <a:solidFill>
            <a:schemeClr val="accent1"/>
          </a:solidFill>
          <a:ln w="9525">
            <a:no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40963" name="Text Box 3"/>
          <p:cNvSpPr txBox="1">
            <a:spLocks noChangeArrowheads="1"/>
          </p:cNvSpPr>
          <p:nvPr/>
        </p:nvSpPr>
        <p:spPr bwMode="auto">
          <a:xfrm>
            <a:off x="609600" y="914400"/>
            <a:ext cx="8077200" cy="1917700"/>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4</a:t>
            </a:r>
            <a:endParaRPr lang="en-GB" sz="2400" b="1"/>
          </a:p>
          <a:p>
            <a:pPr marL="457200" indent="-457200">
              <a:spcBef>
                <a:spcPct val="50000"/>
              </a:spcBef>
              <a:buFontTx/>
              <a:buAutoNum type="alphaLcPeriod"/>
            </a:pPr>
            <a:r>
              <a:rPr lang="en-GB" sz="2400" b="1"/>
              <a:t>Gain 1 crown – you really must consult the barons about tax</a:t>
            </a:r>
          </a:p>
          <a:p>
            <a:pPr marL="457200" indent="-457200">
              <a:spcBef>
                <a:spcPct val="50000"/>
              </a:spcBef>
            </a:pPr>
            <a:endParaRPr lang="en-GB" sz="2400" b="1"/>
          </a:p>
        </p:txBody>
      </p:sp>
      <p:sp>
        <p:nvSpPr>
          <p:cNvPr id="40964" name="Text Box 4"/>
          <p:cNvSpPr txBox="1">
            <a:spLocks noChangeArrowheads="1"/>
          </p:cNvSpPr>
          <p:nvPr/>
        </p:nvSpPr>
        <p:spPr bwMode="auto">
          <a:xfrm>
            <a:off x="611188" y="2924175"/>
            <a:ext cx="8077200" cy="1552575"/>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4</a:t>
            </a:r>
            <a:endParaRPr lang="en-GB" sz="2400" b="1"/>
          </a:p>
          <a:p>
            <a:pPr marL="457200" indent="-457200">
              <a:spcBef>
                <a:spcPct val="50000"/>
              </a:spcBef>
            </a:pPr>
            <a:r>
              <a:rPr lang="en-GB" sz="2400" b="1"/>
              <a:t>b. Lose 1 crown – everyone will hate double taxes</a:t>
            </a:r>
          </a:p>
          <a:p>
            <a:pPr marL="457200" indent="-457200">
              <a:spcBef>
                <a:spcPct val="50000"/>
              </a:spcBef>
            </a:pPr>
            <a:endParaRPr lang="en-GB" sz="2400" b="1"/>
          </a:p>
        </p:txBody>
      </p:sp>
      <p:sp>
        <p:nvSpPr>
          <p:cNvPr id="40965" name="Text Box 5"/>
          <p:cNvSpPr txBox="1">
            <a:spLocks noChangeArrowheads="1"/>
          </p:cNvSpPr>
          <p:nvPr/>
        </p:nvSpPr>
        <p:spPr bwMode="auto">
          <a:xfrm>
            <a:off x="684213" y="4581525"/>
            <a:ext cx="8077200" cy="1004888"/>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4</a:t>
            </a:r>
            <a:endParaRPr lang="en-GB" sz="2400" b="1"/>
          </a:p>
          <a:p>
            <a:pPr marL="457200" indent="-457200">
              <a:spcBef>
                <a:spcPct val="50000"/>
              </a:spcBef>
            </a:pPr>
            <a:r>
              <a:rPr lang="en-GB" sz="2400" b="1"/>
              <a:t>c. Lose 2 crowns – Everyone will be furious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63"/>
                                        </p:tgtEl>
                                        <p:attrNameLst>
                                          <p:attrName>style.visibility</p:attrName>
                                        </p:attrNameLst>
                                      </p:cBhvr>
                                      <p:to>
                                        <p:strVal val="visible"/>
                                      </p:to>
                                    </p:set>
                                    <p:anim calcmode="discrete" valueType="clr">
                                      <p:cBhvr override="childStyle">
                                        <p:cTn id="7" dur="80"/>
                                        <p:tgtEl>
                                          <p:spTgt spid="4096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63"/>
                                        </p:tgtEl>
                                        <p:attrNameLst>
                                          <p:attrName>fillcolor</p:attrName>
                                        </p:attrNameLst>
                                      </p:cBhvr>
                                      <p:tavLst>
                                        <p:tav tm="0">
                                          <p:val>
                                            <p:clrVal>
                                              <a:schemeClr val="accent2"/>
                                            </p:clrVal>
                                          </p:val>
                                        </p:tav>
                                        <p:tav tm="50000">
                                          <p:val>
                                            <p:clrVal>
                                              <a:schemeClr val="hlink"/>
                                            </p:clrVal>
                                          </p:val>
                                        </p:tav>
                                      </p:tavLst>
                                    </p:anim>
                                    <p:set>
                                      <p:cBhvr>
                                        <p:cTn id="9" dur="80"/>
                                        <p:tgtEl>
                                          <p:spTgt spid="4096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0964"/>
                                        </p:tgtEl>
                                        <p:attrNameLst>
                                          <p:attrName>style.visibility</p:attrName>
                                        </p:attrNameLst>
                                      </p:cBhvr>
                                      <p:to>
                                        <p:strVal val="visible"/>
                                      </p:to>
                                    </p:set>
                                    <p:anim calcmode="discrete" valueType="clr">
                                      <p:cBhvr override="childStyle">
                                        <p:cTn id="14" dur="80"/>
                                        <p:tgtEl>
                                          <p:spTgt spid="4096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0964"/>
                                        </p:tgtEl>
                                        <p:attrNameLst>
                                          <p:attrName>fillcolor</p:attrName>
                                        </p:attrNameLst>
                                      </p:cBhvr>
                                      <p:tavLst>
                                        <p:tav tm="0">
                                          <p:val>
                                            <p:clrVal>
                                              <a:schemeClr val="accent2"/>
                                            </p:clrVal>
                                          </p:val>
                                        </p:tav>
                                        <p:tav tm="50000">
                                          <p:val>
                                            <p:clrVal>
                                              <a:schemeClr val="hlink"/>
                                            </p:clrVal>
                                          </p:val>
                                        </p:tav>
                                      </p:tavLst>
                                    </p:anim>
                                    <p:set>
                                      <p:cBhvr>
                                        <p:cTn id="16" dur="80"/>
                                        <p:tgtEl>
                                          <p:spTgt spid="4096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0965"/>
                                        </p:tgtEl>
                                        <p:attrNameLst>
                                          <p:attrName>style.visibility</p:attrName>
                                        </p:attrNameLst>
                                      </p:cBhvr>
                                      <p:to>
                                        <p:strVal val="visible"/>
                                      </p:to>
                                    </p:set>
                                    <p:anim calcmode="discrete" valueType="clr">
                                      <p:cBhvr override="childStyle">
                                        <p:cTn id="21" dur="80"/>
                                        <p:tgtEl>
                                          <p:spTgt spid="4096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0965"/>
                                        </p:tgtEl>
                                        <p:attrNameLst>
                                          <p:attrName>fillcolor</p:attrName>
                                        </p:attrNameLst>
                                      </p:cBhvr>
                                      <p:tavLst>
                                        <p:tav tm="0">
                                          <p:val>
                                            <p:clrVal>
                                              <a:schemeClr val="accent2"/>
                                            </p:clrVal>
                                          </p:val>
                                        </p:tav>
                                        <p:tav tm="50000">
                                          <p:val>
                                            <p:clrVal>
                                              <a:schemeClr val="hlink"/>
                                            </p:clrVal>
                                          </p:val>
                                        </p:tav>
                                      </p:tavLst>
                                    </p:anim>
                                    <p:set>
                                      <p:cBhvr>
                                        <p:cTn id="23" dur="80"/>
                                        <p:tgtEl>
                                          <p:spTgt spid="409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p:bldP spid="40964" grpId="0" animBg="1"/>
      <p:bldP spid="4096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7171" name="Text Box 3"/>
          <p:cNvSpPr txBox="1">
            <a:spLocks noChangeArrowheads="1"/>
          </p:cNvSpPr>
          <p:nvPr/>
        </p:nvSpPr>
        <p:spPr bwMode="auto">
          <a:xfrm>
            <a:off x="609600" y="914400"/>
            <a:ext cx="8077200" cy="5021263"/>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5</a:t>
            </a:r>
            <a:endParaRPr lang="en-GB" sz="2400" b="1"/>
          </a:p>
          <a:p>
            <a:pPr marL="457200" indent="-457200">
              <a:spcBef>
                <a:spcPct val="50000"/>
              </a:spcBef>
            </a:pPr>
            <a:r>
              <a:rPr lang="en-GB" sz="2400" b="1"/>
              <a:t>The Archbishop of Canterbury has just died. The monks at Canterbury have chosen who they want to be the next archbishop. In the past, the king has been able to choose the Archbishop. What do you do?</a:t>
            </a:r>
          </a:p>
          <a:p>
            <a:pPr marL="457200" indent="-457200">
              <a:spcBef>
                <a:spcPct val="50000"/>
              </a:spcBef>
              <a:buFontTx/>
              <a:buAutoNum type="alphaLcPeriod"/>
            </a:pPr>
            <a:r>
              <a:rPr lang="en-GB" sz="2400" b="1"/>
              <a:t>Accept the man the monks want</a:t>
            </a:r>
          </a:p>
          <a:p>
            <a:pPr marL="457200" indent="-457200">
              <a:spcBef>
                <a:spcPct val="50000"/>
              </a:spcBef>
              <a:buFontTx/>
              <a:buAutoNum type="alphaLcPeriod"/>
            </a:pPr>
            <a:r>
              <a:rPr lang="en-GB" sz="2400" b="1"/>
              <a:t>Make your own choice and force the monks to accept your man</a:t>
            </a:r>
          </a:p>
          <a:p>
            <a:pPr marL="457200" indent="-457200">
              <a:spcBef>
                <a:spcPct val="50000"/>
              </a:spcBef>
              <a:buFontTx/>
              <a:buAutoNum type="alphaLcPeriod"/>
            </a:pPr>
            <a:r>
              <a:rPr lang="en-GB" sz="2400" b="1"/>
              <a:t>Ask the Pope to make an arrangement</a:t>
            </a:r>
          </a:p>
          <a:p>
            <a:pPr marL="457200" indent="-457200">
              <a:spcBef>
                <a:spcPct val="50000"/>
              </a:spcBef>
              <a:buFontTx/>
              <a:buAutoNum type="arabicPeriod"/>
            </a:pPr>
            <a:endParaRPr lang="en-GB" sz="2400" b="1"/>
          </a:p>
        </p:txBody>
      </p:sp>
      <p:sp>
        <p:nvSpPr>
          <p:cNvPr id="7172" name="AutoShape 4">
            <a:hlinkClick r:id="" action="ppaction://noaction" highlightClick="1"/>
          </p:cNvPr>
          <p:cNvSpPr>
            <a:spLocks noChangeArrowheads="1"/>
          </p:cNvSpPr>
          <p:nvPr/>
        </p:nvSpPr>
        <p:spPr bwMode="auto">
          <a:xfrm>
            <a:off x="7524750" y="5013325"/>
            <a:ext cx="935038" cy="863600"/>
          </a:xfrm>
          <a:prstGeom prst="actionButtonBlank">
            <a:avLst/>
          </a:prstGeom>
          <a:solidFill>
            <a:schemeClr val="accent1"/>
          </a:solidFill>
          <a:ln w="9525">
            <a:no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41987" name="Text Box 3"/>
          <p:cNvSpPr txBox="1">
            <a:spLocks noChangeArrowheads="1"/>
          </p:cNvSpPr>
          <p:nvPr/>
        </p:nvSpPr>
        <p:spPr bwMode="auto">
          <a:xfrm>
            <a:off x="609600" y="914400"/>
            <a:ext cx="8077200" cy="1917700"/>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5</a:t>
            </a:r>
            <a:endParaRPr lang="en-GB" sz="2400" b="1"/>
          </a:p>
          <a:p>
            <a:pPr marL="457200" indent="-457200">
              <a:spcBef>
                <a:spcPct val="50000"/>
              </a:spcBef>
              <a:buFontTx/>
              <a:buAutoNum type="alphaLcPeriod"/>
            </a:pPr>
            <a:r>
              <a:rPr lang="en-GB" sz="2400" b="1"/>
              <a:t>Gain 1 crown – you will look a bit weak, but it won’t cause any further problems</a:t>
            </a:r>
          </a:p>
          <a:p>
            <a:pPr marL="457200" indent="-457200">
              <a:spcBef>
                <a:spcPct val="50000"/>
              </a:spcBef>
            </a:pPr>
            <a:endParaRPr lang="en-GB" sz="2400" b="1"/>
          </a:p>
        </p:txBody>
      </p:sp>
      <p:sp>
        <p:nvSpPr>
          <p:cNvPr id="41988" name="Text Box 4"/>
          <p:cNvSpPr txBox="1">
            <a:spLocks noChangeArrowheads="1"/>
          </p:cNvSpPr>
          <p:nvPr/>
        </p:nvSpPr>
        <p:spPr bwMode="auto">
          <a:xfrm>
            <a:off x="611188" y="2924175"/>
            <a:ext cx="8077200" cy="1917700"/>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5</a:t>
            </a:r>
            <a:endParaRPr lang="en-GB" sz="2400" b="1"/>
          </a:p>
          <a:p>
            <a:pPr marL="457200" indent="-457200">
              <a:spcBef>
                <a:spcPct val="50000"/>
              </a:spcBef>
            </a:pPr>
            <a:r>
              <a:rPr lang="en-GB" sz="2400" b="1"/>
              <a:t>b. Gain 1 crown – a bit risky but you’ll probably get away with it</a:t>
            </a:r>
          </a:p>
          <a:p>
            <a:pPr marL="457200" indent="-457200">
              <a:spcBef>
                <a:spcPct val="50000"/>
              </a:spcBef>
            </a:pPr>
            <a:endParaRPr lang="en-GB" sz="2400" b="1"/>
          </a:p>
        </p:txBody>
      </p:sp>
      <p:sp>
        <p:nvSpPr>
          <p:cNvPr id="41989" name="Text Box 5"/>
          <p:cNvSpPr txBox="1">
            <a:spLocks noChangeArrowheads="1"/>
          </p:cNvSpPr>
          <p:nvPr/>
        </p:nvSpPr>
        <p:spPr bwMode="auto">
          <a:xfrm>
            <a:off x="684213" y="4941888"/>
            <a:ext cx="8077200" cy="1370012"/>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5</a:t>
            </a:r>
            <a:endParaRPr lang="en-GB" sz="2400" b="1"/>
          </a:p>
          <a:p>
            <a:pPr marL="457200" indent="-457200">
              <a:spcBef>
                <a:spcPct val="50000"/>
              </a:spcBef>
            </a:pPr>
            <a:r>
              <a:rPr lang="en-GB" sz="2400" b="1"/>
              <a:t>c. Lose 1 crown – it looks as though you’re giving power away to the Pope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987"/>
                                        </p:tgtEl>
                                        <p:attrNameLst>
                                          <p:attrName>style.visibility</p:attrName>
                                        </p:attrNameLst>
                                      </p:cBhvr>
                                      <p:to>
                                        <p:strVal val="visible"/>
                                      </p:to>
                                    </p:set>
                                    <p:anim calcmode="discrete" valueType="clr">
                                      <p:cBhvr override="childStyle">
                                        <p:cTn id="7" dur="80"/>
                                        <p:tgtEl>
                                          <p:spTgt spid="4198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987"/>
                                        </p:tgtEl>
                                        <p:attrNameLst>
                                          <p:attrName>fillcolor</p:attrName>
                                        </p:attrNameLst>
                                      </p:cBhvr>
                                      <p:tavLst>
                                        <p:tav tm="0">
                                          <p:val>
                                            <p:clrVal>
                                              <a:schemeClr val="accent2"/>
                                            </p:clrVal>
                                          </p:val>
                                        </p:tav>
                                        <p:tav tm="50000">
                                          <p:val>
                                            <p:clrVal>
                                              <a:schemeClr val="hlink"/>
                                            </p:clrVal>
                                          </p:val>
                                        </p:tav>
                                      </p:tavLst>
                                    </p:anim>
                                    <p:set>
                                      <p:cBhvr>
                                        <p:cTn id="9" dur="80"/>
                                        <p:tgtEl>
                                          <p:spTgt spid="4198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1988"/>
                                        </p:tgtEl>
                                        <p:attrNameLst>
                                          <p:attrName>style.visibility</p:attrName>
                                        </p:attrNameLst>
                                      </p:cBhvr>
                                      <p:to>
                                        <p:strVal val="visible"/>
                                      </p:to>
                                    </p:set>
                                    <p:anim calcmode="discrete" valueType="clr">
                                      <p:cBhvr override="childStyle">
                                        <p:cTn id="14" dur="80"/>
                                        <p:tgtEl>
                                          <p:spTgt spid="4198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1988"/>
                                        </p:tgtEl>
                                        <p:attrNameLst>
                                          <p:attrName>fillcolor</p:attrName>
                                        </p:attrNameLst>
                                      </p:cBhvr>
                                      <p:tavLst>
                                        <p:tav tm="0">
                                          <p:val>
                                            <p:clrVal>
                                              <a:schemeClr val="accent2"/>
                                            </p:clrVal>
                                          </p:val>
                                        </p:tav>
                                        <p:tav tm="50000">
                                          <p:val>
                                            <p:clrVal>
                                              <a:schemeClr val="hlink"/>
                                            </p:clrVal>
                                          </p:val>
                                        </p:tav>
                                      </p:tavLst>
                                    </p:anim>
                                    <p:set>
                                      <p:cBhvr>
                                        <p:cTn id="16" dur="80"/>
                                        <p:tgtEl>
                                          <p:spTgt spid="4198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1989"/>
                                        </p:tgtEl>
                                        <p:attrNameLst>
                                          <p:attrName>style.visibility</p:attrName>
                                        </p:attrNameLst>
                                      </p:cBhvr>
                                      <p:to>
                                        <p:strVal val="visible"/>
                                      </p:to>
                                    </p:set>
                                    <p:anim calcmode="discrete" valueType="clr">
                                      <p:cBhvr override="childStyle">
                                        <p:cTn id="21" dur="80"/>
                                        <p:tgtEl>
                                          <p:spTgt spid="4198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1989"/>
                                        </p:tgtEl>
                                        <p:attrNameLst>
                                          <p:attrName>fillcolor</p:attrName>
                                        </p:attrNameLst>
                                      </p:cBhvr>
                                      <p:tavLst>
                                        <p:tav tm="0">
                                          <p:val>
                                            <p:clrVal>
                                              <a:schemeClr val="accent2"/>
                                            </p:clrVal>
                                          </p:val>
                                        </p:tav>
                                        <p:tav tm="50000">
                                          <p:val>
                                            <p:clrVal>
                                              <a:schemeClr val="hlink"/>
                                            </p:clrVal>
                                          </p:val>
                                        </p:tav>
                                      </p:tavLst>
                                    </p:anim>
                                    <p:set>
                                      <p:cBhvr>
                                        <p:cTn id="23" dur="80"/>
                                        <p:tgtEl>
                                          <p:spTgt spid="419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P spid="41988" grpId="0" animBg="1"/>
      <p:bldP spid="419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8195" name="Text Box 3"/>
          <p:cNvSpPr txBox="1">
            <a:spLocks noChangeArrowheads="1"/>
          </p:cNvSpPr>
          <p:nvPr/>
        </p:nvSpPr>
        <p:spPr bwMode="auto">
          <a:xfrm>
            <a:off x="609600" y="914400"/>
            <a:ext cx="8077200" cy="4108450"/>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6</a:t>
            </a:r>
            <a:endParaRPr lang="en-GB" sz="2400" b="1"/>
          </a:p>
          <a:p>
            <a:pPr marL="457200" indent="-457200">
              <a:spcBef>
                <a:spcPct val="50000"/>
              </a:spcBef>
            </a:pPr>
            <a:r>
              <a:rPr lang="en-GB" sz="2400" b="1"/>
              <a:t>The Pope chooses Stephen Langton to be next archbishop. He says you must accept Langton or he will close down all churches in England</a:t>
            </a:r>
          </a:p>
          <a:p>
            <a:pPr marL="457200" indent="-457200">
              <a:spcBef>
                <a:spcPct val="50000"/>
              </a:spcBef>
              <a:buFontTx/>
              <a:buAutoNum type="alphaLcPeriod"/>
            </a:pPr>
            <a:r>
              <a:rPr lang="en-GB" sz="2400" b="1"/>
              <a:t>Refuse to accept Langton because the Pope has no right to interfere in your reign</a:t>
            </a:r>
          </a:p>
          <a:p>
            <a:pPr marL="457200" indent="-457200">
              <a:spcBef>
                <a:spcPct val="50000"/>
              </a:spcBef>
              <a:buFontTx/>
              <a:buAutoNum type="alphaLcPeriod"/>
            </a:pPr>
            <a:r>
              <a:rPr lang="en-GB" sz="2400" b="1"/>
              <a:t>Accept the Pope’s choice because Langton will be a good Archbishop</a:t>
            </a:r>
          </a:p>
          <a:p>
            <a:pPr marL="457200" indent="-457200">
              <a:spcBef>
                <a:spcPct val="50000"/>
              </a:spcBef>
            </a:pPr>
            <a:endParaRPr lang="en-GB" sz="2400" b="1"/>
          </a:p>
        </p:txBody>
      </p:sp>
      <p:sp>
        <p:nvSpPr>
          <p:cNvPr id="8196" name="AutoShape 4">
            <a:hlinkClick r:id="" action="ppaction://noaction" highlightClick="1"/>
          </p:cNvPr>
          <p:cNvSpPr>
            <a:spLocks noChangeArrowheads="1"/>
          </p:cNvSpPr>
          <p:nvPr/>
        </p:nvSpPr>
        <p:spPr bwMode="auto">
          <a:xfrm>
            <a:off x="7235825" y="4221163"/>
            <a:ext cx="1152525" cy="792162"/>
          </a:xfrm>
          <a:prstGeom prst="actionButtonBlank">
            <a:avLst/>
          </a:prstGeom>
          <a:solidFill>
            <a:schemeClr val="accent1"/>
          </a:solidFill>
          <a:ln w="9525">
            <a:no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43011" name="Text Box 3"/>
          <p:cNvSpPr txBox="1">
            <a:spLocks noChangeArrowheads="1"/>
          </p:cNvSpPr>
          <p:nvPr/>
        </p:nvSpPr>
        <p:spPr bwMode="auto">
          <a:xfrm>
            <a:off x="609600" y="914400"/>
            <a:ext cx="8077200" cy="1917700"/>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6</a:t>
            </a:r>
            <a:endParaRPr lang="en-GB" sz="2400" b="1"/>
          </a:p>
          <a:p>
            <a:pPr marL="457200" indent="-457200">
              <a:spcBef>
                <a:spcPct val="50000"/>
              </a:spcBef>
              <a:buFontTx/>
              <a:buAutoNum type="alphaLcPeriod"/>
            </a:pPr>
            <a:r>
              <a:rPr lang="en-GB" sz="2400" b="1"/>
              <a:t>Lose 2 crowns – you really don’t need another problem right now!</a:t>
            </a:r>
          </a:p>
          <a:p>
            <a:pPr marL="457200" indent="-457200">
              <a:spcBef>
                <a:spcPct val="50000"/>
              </a:spcBef>
            </a:pPr>
            <a:endParaRPr lang="en-GB" sz="2400" b="1"/>
          </a:p>
        </p:txBody>
      </p:sp>
      <p:sp>
        <p:nvSpPr>
          <p:cNvPr id="43012" name="Text Box 4"/>
          <p:cNvSpPr txBox="1">
            <a:spLocks noChangeArrowheads="1"/>
          </p:cNvSpPr>
          <p:nvPr/>
        </p:nvSpPr>
        <p:spPr bwMode="auto">
          <a:xfrm>
            <a:off x="611188" y="2997200"/>
            <a:ext cx="8077200" cy="1917700"/>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6</a:t>
            </a:r>
            <a:endParaRPr lang="en-GB" sz="2400" b="1"/>
          </a:p>
          <a:p>
            <a:pPr marL="457200" indent="-457200">
              <a:spcBef>
                <a:spcPct val="50000"/>
              </a:spcBef>
            </a:pPr>
            <a:r>
              <a:rPr lang="en-GB" sz="2400" b="1"/>
              <a:t>b. Gain 1 crown – at least it keeps the Pope on your side</a:t>
            </a:r>
          </a:p>
          <a:p>
            <a:pPr marL="457200" indent="-457200">
              <a:spcBef>
                <a:spcPct val="50000"/>
              </a:spcBef>
            </a:pPr>
            <a:endParaRPr lang="en-GB" sz="2400" b="1"/>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3011"/>
                                        </p:tgtEl>
                                        <p:attrNameLst>
                                          <p:attrName>style.visibility</p:attrName>
                                        </p:attrNameLst>
                                      </p:cBhvr>
                                      <p:to>
                                        <p:strVal val="visible"/>
                                      </p:to>
                                    </p:set>
                                    <p:anim calcmode="discrete" valueType="clr">
                                      <p:cBhvr override="childStyle">
                                        <p:cTn id="7" dur="80"/>
                                        <p:tgtEl>
                                          <p:spTgt spid="430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3011"/>
                                        </p:tgtEl>
                                        <p:attrNameLst>
                                          <p:attrName>fillcolor</p:attrName>
                                        </p:attrNameLst>
                                      </p:cBhvr>
                                      <p:tavLst>
                                        <p:tav tm="0">
                                          <p:val>
                                            <p:clrVal>
                                              <a:schemeClr val="accent2"/>
                                            </p:clrVal>
                                          </p:val>
                                        </p:tav>
                                        <p:tav tm="50000">
                                          <p:val>
                                            <p:clrVal>
                                              <a:schemeClr val="hlink"/>
                                            </p:clrVal>
                                          </p:val>
                                        </p:tav>
                                      </p:tavLst>
                                    </p:anim>
                                    <p:set>
                                      <p:cBhvr>
                                        <p:cTn id="9" dur="80"/>
                                        <p:tgtEl>
                                          <p:spTgt spid="430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3012"/>
                                        </p:tgtEl>
                                        <p:attrNameLst>
                                          <p:attrName>style.visibility</p:attrName>
                                        </p:attrNameLst>
                                      </p:cBhvr>
                                      <p:to>
                                        <p:strVal val="visible"/>
                                      </p:to>
                                    </p:set>
                                    <p:anim calcmode="discrete" valueType="clr">
                                      <p:cBhvr override="childStyle">
                                        <p:cTn id="14" dur="80"/>
                                        <p:tgtEl>
                                          <p:spTgt spid="4301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3012"/>
                                        </p:tgtEl>
                                        <p:attrNameLst>
                                          <p:attrName>fillcolor</p:attrName>
                                        </p:attrNameLst>
                                      </p:cBhvr>
                                      <p:tavLst>
                                        <p:tav tm="0">
                                          <p:val>
                                            <p:clrVal>
                                              <a:schemeClr val="accent2"/>
                                            </p:clrVal>
                                          </p:val>
                                        </p:tav>
                                        <p:tav tm="50000">
                                          <p:val>
                                            <p:clrVal>
                                              <a:schemeClr val="hlink"/>
                                            </p:clrVal>
                                          </p:val>
                                        </p:tav>
                                      </p:tavLst>
                                    </p:anim>
                                    <p:set>
                                      <p:cBhvr>
                                        <p:cTn id="16" dur="80"/>
                                        <p:tgtEl>
                                          <p:spTgt spid="430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P spid="430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9219" name="Text Box 3"/>
          <p:cNvSpPr txBox="1">
            <a:spLocks noChangeArrowheads="1"/>
          </p:cNvSpPr>
          <p:nvPr/>
        </p:nvSpPr>
        <p:spPr bwMode="auto">
          <a:xfrm>
            <a:off x="609600" y="914400"/>
            <a:ext cx="8077200" cy="4838700"/>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7</a:t>
            </a:r>
            <a:endParaRPr lang="en-GB" sz="2400" b="1"/>
          </a:p>
          <a:p>
            <a:pPr marL="457200" indent="-457200">
              <a:spcBef>
                <a:spcPct val="50000"/>
              </a:spcBef>
            </a:pPr>
            <a:r>
              <a:rPr lang="en-GB" sz="2400" b="1"/>
              <a:t>You are just about to invade Wales when you hear that some of your barons are planning to murder you. What do you do?</a:t>
            </a:r>
          </a:p>
          <a:p>
            <a:pPr marL="457200" indent="-457200">
              <a:spcBef>
                <a:spcPct val="50000"/>
              </a:spcBef>
              <a:buFontTx/>
              <a:buAutoNum type="alphaLcPeriod"/>
            </a:pPr>
            <a:r>
              <a:rPr lang="en-GB" sz="2400" b="1"/>
              <a:t>Order the rebellious barons to send their sons as hostages and carry on with the invasion. Then tell the barons you will kill their sons if they carry on rebelling</a:t>
            </a:r>
          </a:p>
          <a:p>
            <a:pPr marL="457200" indent="-457200">
              <a:spcBef>
                <a:spcPct val="50000"/>
              </a:spcBef>
              <a:buFontTx/>
              <a:buAutoNum type="alphaLcPeriod"/>
            </a:pPr>
            <a:r>
              <a:rPr lang="en-GB" sz="2400" b="1"/>
              <a:t>Abandon your invasion and deal with the problem of the barons instead</a:t>
            </a:r>
          </a:p>
          <a:p>
            <a:pPr marL="457200" indent="-457200">
              <a:spcBef>
                <a:spcPct val="50000"/>
              </a:spcBef>
            </a:pPr>
            <a:endParaRPr lang="en-GB" sz="2400" b="1"/>
          </a:p>
        </p:txBody>
      </p:sp>
      <p:sp>
        <p:nvSpPr>
          <p:cNvPr id="9220" name="AutoShape 4">
            <a:hlinkClick r:id="" action="ppaction://noaction" highlightClick="1"/>
          </p:cNvPr>
          <p:cNvSpPr>
            <a:spLocks noChangeArrowheads="1"/>
          </p:cNvSpPr>
          <p:nvPr/>
        </p:nvSpPr>
        <p:spPr bwMode="auto">
          <a:xfrm>
            <a:off x="7164388" y="4868863"/>
            <a:ext cx="1152525" cy="720725"/>
          </a:xfrm>
          <a:prstGeom prst="actionButtonBlank">
            <a:avLst/>
          </a:prstGeom>
          <a:solidFill>
            <a:schemeClr val="accent1"/>
          </a:solidFill>
          <a:ln w="9525">
            <a:no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44035" name="Text Box 3"/>
          <p:cNvSpPr txBox="1">
            <a:spLocks noChangeArrowheads="1"/>
          </p:cNvSpPr>
          <p:nvPr/>
        </p:nvSpPr>
        <p:spPr bwMode="auto">
          <a:xfrm>
            <a:off x="609600" y="914400"/>
            <a:ext cx="8077200" cy="2282825"/>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7</a:t>
            </a:r>
            <a:endParaRPr lang="en-GB" sz="2400" b="1"/>
          </a:p>
          <a:p>
            <a:pPr marL="457200" indent="-457200">
              <a:spcBef>
                <a:spcPct val="50000"/>
              </a:spcBef>
              <a:buFontTx/>
              <a:buAutoNum type="alphaLcPeriod"/>
            </a:pPr>
            <a:r>
              <a:rPr lang="en-GB" sz="2400" b="1"/>
              <a:t>Lose 1 crown – you look strong, but no one will ever trust you and they’ll hate you even more than they do now!</a:t>
            </a:r>
          </a:p>
          <a:p>
            <a:pPr marL="457200" indent="-457200">
              <a:spcBef>
                <a:spcPct val="50000"/>
              </a:spcBef>
            </a:pPr>
            <a:endParaRPr lang="en-GB" sz="2400" b="1"/>
          </a:p>
        </p:txBody>
      </p:sp>
      <p:sp>
        <p:nvSpPr>
          <p:cNvPr id="44036" name="Text Box 4"/>
          <p:cNvSpPr txBox="1">
            <a:spLocks noChangeArrowheads="1"/>
          </p:cNvSpPr>
          <p:nvPr/>
        </p:nvSpPr>
        <p:spPr bwMode="auto">
          <a:xfrm>
            <a:off x="611188" y="3500438"/>
            <a:ext cx="8077200" cy="2282825"/>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7</a:t>
            </a:r>
            <a:endParaRPr lang="en-GB" sz="2400" b="1"/>
          </a:p>
          <a:p>
            <a:pPr marL="457200" indent="-457200">
              <a:spcBef>
                <a:spcPct val="50000"/>
              </a:spcBef>
            </a:pPr>
            <a:r>
              <a:rPr lang="en-GB" sz="2400" b="1"/>
              <a:t>b. Gain 1 crown – it looks a little weak but it’s more important to deal with the threat from the barons</a:t>
            </a:r>
          </a:p>
          <a:p>
            <a:pPr marL="457200" indent="-457200">
              <a:spcBef>
                <a:spcPct val="50000"/>
              </a:spcBef>
            </a:pPr>
            <a:endParaRPr lang="en-GB" sz="2400" b="1"/>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4035"/>
                                        </p:tgtEl>
                                        <p:attrNameLst>
                                          <p:attrName>style.visibility</p:attrName>
                                        </p:attrNameLst>
                                      </p:cBhvr>
                                      <p:to>
                                        <p:strVal val="visible"/>
                                      </p:to>
                                    </p:set>
                                    <p:anim calcmode="discrete" valueType="clr">
                                      <p:cBhvr override="childStyle">
                                        <p:cTn id="7" dur="80"/>
                                        <p:tgtEl>
                                          <p:spTgt spid="4403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4035"/>
                                        </p:tgtEl>
                                        <p:attrNameLst>
                                          <p:attrName>fillcolor</p:attrName>
                                        </p:attrNameLst>
                                      </p:cBhvr>
                                      <p:tavLst>
                                        <p:tav tm="0">
                                          <p:val>
                                            <p:clrVal>
                                              <a:schemeClr val="accent2"/>
                                            </p:clrVal>
                                          </p:val>
                                        </p:tav>
                                        <p:tav tm="50000">
                                          <p:val>
                                            <p:clrVal>
                                              <a:schemeClr val="hlink"/>
                                            </p:clrVal>
                                          </p:val>
                                        </p:tav>
                                      </p:tavLst>
                                    </p:anim>
                                    <p:set>
                                      <p:cBhvr>
                                        <p:cTn id="9" dur="80"/>
                                        <p:tgtEl>
                                          <p:spTgt spid="4403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4036"/>
                                        </p:tgtEl>
                                        <p:attrNameLst>
                                          <p:attrName>style.visibility</p:attrName>
                                        </p:attrNameLst>
                                      </p:cBhvr>
                                      <p:to>
                                        <p:strVal val="visible"/>
                                      </p:to>
                                    </p:set>
                                    <p:anim calcmode="discrete" valueType="clr">
                                      <p:cBhvr override="childStyle">
                                        <p:cTn id="14" dur="80"/>
                                        <p:tgtEl>
                                          <p:spTgt spid="4403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4036"/>
                                        </p:tgtEl>
                                        <p:attrNameLst>
                                          <p:attrName>fillcolor</p:attrName>
                                        </p:attrNameLst>
                                      </p:cBhvr>
                                      <p:tavLst>
                                        <p:tav tm="0">
                                          <p:val>
                                            <p:clrVal>
                                              <a:schemeClr val="accent2"/>
                                            </p:clrVal>
                                          </p:val>
                                        </p:tav>
                                        <p:tav tm="50000">
                                          <p:val>
                                            <p:clrVal>
                                              <a:schemeClr val="hlink"/>
                                            </p:clrVal>
                                          </p:val>
                                        </p:tav>
                                      </p:tavLst>
                                    </p:anim>
                                    <p:set>
                                      <p:cBhvr>
                                        <p:cTn id="16" dur="80"/>
                                        <p:tgtEl>
                                          <p:spTgt spid="440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P spid="440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10243" name="Text Box 3"/>
          <p:cNvSpPr txBox="1">
            <a:spLocks noChangeArrowheads="1"/>
          </p:cNvSpPr>
          <p:nvPr/>
        </p:nvSpPr>
        <p:spPr bwMode="auto">
          <a:xfrm>
            <a:off x="609600" y="914400"/>
            <a:ext cx="8077200" cy="4108450"/>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8</a:t>
            </a:r>
            <a:endParaRPr lang="en-GB" sz="2400" b="1"/>
          </a:p>
          <a:p>
            <a:pPr marL="457200" indent="-457200">
              <a:spcBef>
                <a:spcPct val="50000"/>
              </a:spcBef>
            </a:pPr>
            <a:r>
              <a:rPr lang="en-GB" sz="2400" b="1"/>
              <a:t>You are still worried about rumours of rebellions and plots among your barons. What do you do?</a:t>
            </a:r>
          </a:p>
          <a:p>
            <a:pPr marL="457200" indent="-457200">
              <a:spcBef>
                <a:spcPct val="50000"/>
              </a:spcBef>
              <a:buFontTx/>
              <a:buAutoNum type="alphaLcPeriod"/>
            </a:pPr>
            <a:r>
              <a:rPr lang="en-GB" sz="2400" b="1"/>
              <a:t>Agree to discuss the way you are ruling the country with the barons</a:t>
            </a:r>
          </a:p>
          <a:p>
            <a:pPr marL="457200" indent="-457200">
              <a:spcBef>
                <a:spcPct val="50000"/>
              </a:spcBef>
              <a:buFontTx/>
              <a:buAutoNum type="alphaLcPeriod"/>
            </a:pPr>
            <a:r>
              <a:rPr lang="en-GB" sz="2400" b="1"/>
              <a:t>Bring in foreign advisers and soldiers you can trust. Give them castles and important lands to keep them loyal.</a:t>
            </a:r>
          </a:p>
          <a:p>
            <a:pPr marL="457200" indent="-457200">
              <a:spcBef>
                <a:spcPct val="50000"/>
              </a:spcBef>
            </a:pPr>
            <a:endParaRPr lang="en-GB" sz="2400" b="1"/>
          </a:p>
        </p:txBody>
      </p:sp>
      <p:sp>
        <p:nvSpPr>
          <p:cNvPr id="10244" name="AutoShape 4">
            <a:hlinkClick r:id="" action="ppaction://noaction" highlightClick="1"/>
          </p:cNvPr>
          <p:cNvSpPr>
            <a:spLocks noChangeArrowheads="1"/>
          </p:cNvSpPr>
          <p:nvPr/>
        </p:nvSpPr>
        <p:spPr bwMode="auto">
          <a:xfrm>
            <a:off x="6804025" y="4292600"/>
            <a:ext cx="1368425" cy="649288"/>
          </a:xfrm>
          <a:prstGeom prst="actionButtonBlank">
            <a:avLst/>
          </a:prstGeom>
          <a:solidFill>
            <a:schemeClr val="accent1"/>
          </a:solidFill>
          <a:ln w="9525">
            <a:no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11" name="Picture 10" descr="P-Manoral-system.jpeg"/>
          <p:cNvPicPr>
            <a:picLocks noChangeAspect="1"/>
          </p:cNvPicPr>
          <p:nvPr/>
        </p:nvPicPr>
        <p:blipFill>
          <a:blip r:embed="rId2" cstate="print"/>
          <a:stretch>
            <a:fillRect/>
          </a:stretch>
        </p:blipFill>
        <p:spPr>
          <a:xfrm>
            <a:off x="914400" y="-3124200"/>
            <a:ext cx="7193154" cy="9525000"/>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46083" name="Text Box 3"/>
          <p:cNvSpPr txBox="1">
            <a:spLocks noChangeArrowheads="1"/>
          </p:cNvSpPr>
          <p:nvPr/>
        </p:nvSpPr>
        <p:spPr bwMode="auto">
          <a:xfrm>
            <a:off x="609600" y="914400"/>
            <a:ext cx="8077200" cy="1917700"/>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8</a:t>
            </a:r>
            <a:endParaRPr lang="en-GB" sz="2400" b="1"/>
          </a:p>
          <a:p>
            <a:pPr marL="457200" indent="-457200">
              <a:spcBef>
                <a:spcPct val="50000"/>
              </a:spcBef>
              <a:buFontTx/>
              <a:buAutoNum type="alphaLcPeriod"/>
            </a:pPr>
            <a:r>
              <a:rPr lang="en-GB" sz="2400" b="1"/>
              <a:t>Gain 1 crown – a difficult choice but you might be able to reduce the opposition!</a:t>
            </a:r>
          </a:p>
          <a:p>
            <a:pPr marL="457200" indent="-457200">
              <a:spcBef>
                <a:spcPct val="50000"/>
              </a:spcBef>
            </a:pPr>
            <a:endParaRPr lang="en-GB" sz="2400" b="1"/>
          </a:p>
        </p:txBody>
      </p:sp>
      <p:sp>
        <p:nvSpPr>
          <p:cNvPr id="46084" name="Text Box 4"/>
          <p:cNvSpPr txBox="1">
            <a:spLocks noChangeArrowheads="1"/>
          </p:cNvSpPr>
          <p:nvPr/>
        </p:nvSpPr>
        <p:spPr bwMode="auto">
          <a:xfrm>
            <a:off x="611188" y="2997200"/>
            <a:ext cx="8077200" cy="1917700"/>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8</a:t>
            </a:r>
            <a:endParaRPr lang="en-GB" sz="2400" b="1"/>
          </a:p>
          <a:p>
            <a:pPr marL="457200" indent="-457200">
              <a:spcBef>
                <a:spcPct val="50000"/>
              </a:spcBef>
            </a:pPr>
            <a:r>
              <a:rPr lang="en-GB" sz="2400" b="1"/>
              <a:t>b. Lose 2 crowns – bringing in more foreigners will increase people’s distrust</a:t>
            </a:r>
          </a:p>
          <a:p>
            <a:pPr marL="457200" indent="-457200">
              <a:spcBef>
                <a:spcPct val="50000"/>
              </a:spcBef>
            </a:pPr>
            <a:endParaRPr lang="en-GB" sz="2400" b="1"/>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6083"/>
                                        </p:tgtEl>
                                        <p:attrNameLst>
                                          <p:attrName>style.visibility</p:attrName>
                                        </p:attrNameLst>
                                      </p:cBhvr>
                                      <p:to>
                                        <p:strVal val="visible"/>
                                      </p:to>
                                    </p:set>
                                    <p:anim calcmode="discrete" valueType="clr">
                                      <p:cBhvr override="childStyle">
                                        <p:cTn id="7" dur="80"/>
                                        <p:tgtEl>
                                          <p:spTgt spid="460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3"/>
                                        </p:tgtEl>
                                        <p:attrNameLst>
                                          <p:attrName>fillcolor</p:attrName>
                                        </p:attrNameLst>
                                      </p:cBhvr>
                                      <p:tavLst>
                                        <p:tav tm="0">
                                          <p:val>
                                            <p:clrVal>
                                              <a:schemeClr val="accent2"/>
                                            </p:clrVal>
                                          </p:val>
                                        </p:tav>
                                        <p:tav tm="50000">
                                          <p:val>
                                            <p:clrVal>
                                              <a:schemeClr val="hlink"/>
                                            </p:clrVal>
                                          </p:val>
                                        </p:tav>
                                      </p:tavLst>
                                    </p:anim>
                                    <p:set>
                                      <p:cBhvr>
                                        <p:cTn id="9" dur="80"/>
                                        <p:tgtEl>
                                          <p:spTgt spid="4608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6084"/>
                                        </p:tgtEl>
                                        <p:attrNameLst>
                                          <p:attrName>style.visibility</p:attrName>
                                        </p:attrNameLst>
                                      </p:cBhvr>
                                      <p:to>
                                        <p:strVal val="visible"/>
                                      </p:to>
                                    </p:set>
                                    <p:anim calcmode="discrete" valueType="clr">
                                      <p:cBhvr override="childStyle">
                                        <p:cTn id="14" dur="80"/>
                                        <p:tgtEl>
                                          <p:spTgt spid="4608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6084"/>
                                        </p:tgtEl>
                                        <p:attrNameLst>
                                          <p:attrName>fillcolor</p:attrName>
                                        </p:attrNameLst>
                                      </p:cBhvr>
                                      <p:tavLst>
                                        <p:tav tm="0">
                                          <p:val>
                                            <p:clrVal>
                                              <a:schemeClr val="accent2"/>
                                            </p:clrVal>
                                          </p:val>
                                        </p:tav>
                                        <p:tav tm="50000">
                                          <p:val>
                                            <p:clrVal>
                                              <a:schemeClr val="hlink"/>
                                            </p:clrVal>
                                          </p:val>
                                        </p:tav>
                                      </p:tavLst>
                                    </p:anim>
                                    <p:set>
                                      <p:cBhvr>
                                        <p:cTn id="16" dur="80"/>
                                        <p:tgtEl>
                                          <p:spTgt spid="460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nimBg="1"/>
      <p:bldP spid="460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11267" name="Text Box 3"/>
          <p:cNvSpPr txBox="1">
            <a:spLocks noChangeArrowheads="1"/>
          </p:cNvSpPr>
          <p:nvPr/>
        </p:nvSpPr>
        <p:spPr bwMode="auto">
          <a:xfrm>
            <a:off x="609600" y="914400"/>
            <a:ext cx="8077200" cy="4108450"/>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9</a:t>
            </a:r>
            <a:endParaRPr lang="en-GB" sz="2400" b="1"/>
          </a:p>
          <a:p>
            <a:pPr marL="457200" indent="-457200">
              <a:spcBef>
                <a:spcPct val="50000"/>
              </a:spcBef>
            </a:pPr>
            <a:r>
              <a:rPr lang="en-GB" sz="2400" b="1"/>
              <a:t>You want to invade France to win back some of the land you lost. The barons will not support you. They also will not pay scutage – a tax paid by lords who did  not want to fight themselves</a:t>
            </a:r>
          </a:p>
          <a:p>
            <a:pPr marL="457200" indent="-457200">
              <a:spcBef>
                <a:spcPct val="50000"/>
              </a:spcBef>
              <a:buFontTx/>
              <a:buAutoNum type="alphaLcPeriod"/>
            </a:pPr>
            <a:r>
              <a:rPr lang="en-GB" sz="2400" b="1"/>
              <a:t>Threaten the barons who won’t fight or pay with really harsh punishment</a:t>
            </a:r>
          </a:p>
          <a:p>
            <a:pPr marL="457200" indent="-457200">
              <a:spcBef>
                <a:spcPct val="50000"/>
              </a:spcBef>
              <a:buFontTx/>
              <a:buAutoNum type="alphaLcPeriod"/>
            </a:pPr>
            <a:r>
              <a:rPr lang="en-GB" sz="2400" b="1"/>
              <a:t>Abandon the plans to invade France</a:t>
            </a:r>
          </a:p>
          <a:p>
            <a:pPr marL="457200" indent="-457200">
              <a:spcBef>
                <a:spcPct val="50000"/>
              </a:spcBef>
            </a:pPr>
            <a:endParaRPr lang="en-GB" sz="2400" b="1"/>
          </a:p>
        </p:txBody>
      </p:sp>
      <p:sp>
        <p:nvSpPr>
          <p:cNvPr id="11268" name="AutoShape 4">
            <a:hlinkClick r:id="" action="ppaction://noaction" highlightClick="1"/>
          </p:cNvPr>
          <p:cNvSpPr>
            <a:spLocks noChangeArrowheads="1"/>
          </p:cNvSpPr>
          <p:nvPr/>
        </p:nvSpPr>
        <p:spPr bwMode="auto">
          <a:xfrm>
            <a:off x="7164388" y="4076700"/>
            <a:ext cx="1223962" cy="936625"/>
          </a:xfrm>
          <a:prstGeom prst="actionButtonBlank">
            <a:avLst/>
          </a:prstGeom>
          <a:solidFill>
            <a:schemeClr val="accent1"/>
          </a:solidFill>
          <a:ln w="9525">
            <a:no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47107" name="Text Box 3"/>
          <p:cNvSpPr txBox="1">
            <a:spLocks noChangeArrowheads="1"/>
          </p:cNvSpPr>
          <p:nvPr/>
        </p:nvSpPr>
        <p:spPr bwMode="auto">
          <a:xfrm>
            <a:off x="609600" y="914400"/>
            <a:ext cx="8077200" cy="1917700"/>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9</a:t>
            </a:r>
            <a:endParaRPr lang="en-GB" sz="2400" b="1"/>
          </a:p>
          <a:p>
            <a:pPr marL="457200" indent="-457200">
              <a:spcBef>
                <a:spcPct val="50000"/>
              </a:spcBef>
              <a:buFontTx/>
              <a:buAutoNum type="alphaLcPeriod"/>
            </a:pPr>
            <a:r>
              <a:rPr lang="en-GB" sz="2400" b="1"/>
              <a:t>Lose 3 crowns – do you really want the barons to rebel – that’s what will happen!</a:t>
            </a:r>
          </a:p>
          <a:p>
            <a:pPr marL="457200" indent="-457200">
              <a:spcBef>
                <a:spcPct val="50000"/>
              </a:spcBef>
            </a:pPr>
            <a:endParaRPr lang="en-GB" sz="2400" b="1"/>
          </a:p>
        </p:txBody>
      </p:sp>
      <p:sp>
        <p:nvSpPr>
          <p:cNvPr id="47108" name="Text Box 4"/>
          <p:cNvSpPr txBox="1">
            <a:spLocks noChangeArrowheads="1"/>
          </p:cNvSpPr>
          <p:nvPr/>
        </p:nvSpPr>
        <p:spPr bwMode="auto">
          <a:xfrm>
            <a:off x="611188" y="2997200"/>
            <a:ext cx="8077200" cy="1917700"/>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9</a:t>
            </a:r>
            <a:endParaRPr lang="en-GB" sz="2400" b="1"/>
          </a:p>
          <a:p>
            <a:pPr marL="457200" indent="-457200">
              <a:spcBef>
                <a:spcPct val="50000"/>
              </a:spcBef>
            </a:pPr>
            <a:r>
              <a:rPr lang="en-GB" sz="2400" b="1"/>
              <a:t>b. Gain 1 crown – you have so many problems you will have to forget about France for now</a:t>
            </a:r>
          </a:p>
          <a:p>
            <a:pPr marL="457200" indent="-457200">
              <a:spcBef>
                <a:spcPct val="50000"/>
              </a:spcBef>
            </a:pPr>
            <a:endParaRPr lang="en-GB" sz="2400" b="1"/>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7107"/>
                                        </p:tgtEl>
                                        <p:attrNameLst>
                                          <p:attrName>style.visibility</p:attrName>
                                        </p:attrNameLst>
                                      </p:cBhvr>
                                      <p:to>
                                        <p:strVal val="visible"/>
                                      </p:to>
                                    </p:set>
                                    <p:anim calcmode="discrete" valueType="clr">
                                      <p:cBhvr override="childStyle">
                                        <p:cTn id="7" dur="80"/>
                                        <p:tgtEl>
                                          <p:spTgt spid="471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07"/>
                                        </p:tgtEl>
                                        <p:attrNameLst>
                                          <p:attrName>fillcolor</p:attrName>
                                        </p:attrNameLst>
                                      </p:cBhvr>
                                      <p:tavLst>
                                        <p:tav tm="0">
                                          <p:val>
                                            <p:clrVal>
                                              <a:schemeClr val="accent2"/>
                                            </p:clrVal>
                                          </p:val>
                                        </p:tav>
                                        <p:tav tm="50000">
                                          <p:val>
                                            <p:clrVal>
                                              <a:schemeClr val="hlink"/>
                                            </p:clrVal>
                                          </p:val>
                                        </p:tav>
                                      </p:tavLst>
                                    </p:anim>
                                    <p:set>
                                      <p:cBhvr>
                                        <p:cTn id="9" dur="80"/>
                                        <p:tgtEl>
                                          <p:spTgt spid="4710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7108"/>
                                        </p:tgtEl>
                                        <p:attrNameLst>
                                          <p:attrName>style.visibility</p:attrName>
                                        </p:attrNameLst>
                                      </p:cBhvr>
                                      <p:to>
                                        <p:strVal val="visible"/>
                                      </p:to>
                                    </p:set>
                                    <p:anim calcmode="discrete" valueType="clr">
                                      <p:cBhvr override="childStyle">
                                        <p:cTn id="14" dur="80"/>
                                        <p:tgtEl>
                                          <p:spTgt spid="4710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7108"/>
                                        </p:tgtEl>
                                        <p:attrNameLst>
                                          <p:attrName>fillcolor</p:attrName>
                                        </p:attrNameLst>
                                      </p:cBhvr>
                                      <p:tavLst>
                                        <p:tav tm="0">
                                          <p:val>
                                            <p:clrVal>
                                              <a:schemeClr val="accent2"/>
                                            </p:clrVal>
                                          </p:val>
                                        </p:tav>
                                        <p:tav tm="50000">
                                          <p:val>
                                            <p:clrVal>
                                              <a:schemeClr val="hlink"/>
                                            </p:clrVal>
                                          </p:val>
                                        </p:tav>
                                      </p:tavLst>
                                    </p:anim>
                                    <p:set>
                                      <p:cBhvr>
                                        <p:cTn id="16" dur="80"/>
                                        <p:tgtEl>
                                          <p:spTgt spid="471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p:bldP spid="4710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12291" name="Text Box 3"/>
          <p:cNvSpPr txBox="1">
            <a:spLocks noChangeArrowheads="1"/>
          </p:cNvSpPr>
          <p:nvPr/>
        </p:nvSpPr>
        <p:spPr bwMode="auto">
          <a:xfrm>
            <a:off x="609600" y="914400"/>
            <a:ext cx="8077200" cy="5203825"/>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10</a:t>
            </a:r>
            <a:endParaRPr lang="en-GB" sz="2400" b="1"/>
          </a:p>
          <a:p>
            <a:pPr marL="457200" indent="-457200">
              <a:spcBef>
                <a:spcPct val="50000"/>
              </a:spcBef>
            </a:pPr>
            <a:r>
              <a:rPr lang="en-GB" sz="2400" b="1"/>
              <a:t>You invaded France, but the French troops defeated your army in battle. The barons are still complaining about high taxes, foreign advisers and the way you run the country. There are still no church services in England and the Pope is threatening to help the French King The Pope suggests a peace agreement if you accept Langton. What will you do?</a:t>
            </a:r>
          </a:p>
          <a:p>
            <a:pPr marL="457200" indent="-457200">
              <a:spcBef>
                <a:spcPct val="50000"/>
              </a:spcBef>
              <a:buFontTx/>
              <a:buAutoNum type="alphaLcPeriod"/>
            </a:pPr>
            <a:r>
              <a:rPr lang="en-GB" sz="2400" b="1"/>
              <a:t>Agree reluctantly to the agreement</a:t>
            </a:r>
          </a:p>
          <a:p>
            <a:pPr marL="457200" indent="-457200">
              <a:spcBef>
                <a:spcPct val="50000"/>
              </a:spcBef>
              <a:buFontTx/>
              <a:buAutoNum type="alphaLcPeriod"/>
            </a:pPr>
            <a:r>
              <a:rPr lang="en-GB" sz="2400" b="1"/>
              <a:t>Refuse the pope’s offer</a:t>
            </a:r>
          </a:p>
          <a:p>
            <a:pPr marL="457200" indent="-457200">
              <a:spcBef>
                <a:spcPct val="50000"/>
              </a:spcBef>
            </a:pPr>
            <a:endParaRPr lang="en-GB" sz="2400" b="1"/>
          </a:p>
        </p:txBody>
      </p:sp>
      <p:sp>
        <p:nvSpPr>
          <p:cNvPr id="12292" name="AutoShape 4">
            <a:hlinkClick r:id="" action="ppaction://noaction" highlightClick="1"/>
          </p:cNvPr>
          <p:cNvSpPr>
            <a:spLocks noChangeArrowheads="1"/>
          </p:cNvSpPr>
          <p:nvPr/>
        </p:nvSpPr>
        <p:spPr bwMode="auto">
          <a:xfrm>
            <a:off x="7164388" y="4868863"/>
            <a:ext cx="936625" cy="865187"/>
          </a:xfrm>
          <a:prstGeom prst="actionButtonBlank">
            <a:avLst/>
          </a:prstGeom>
          <a:solidFill>
            <a:schemeClr val="accent1"/>
          </a:solidFill>
          <a:ln w="9525">
            <a:no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48131" name="Text Box 3"/>
          <p:cNvSpPr txBox="1">
            <a:spLocks noChangeArrowheads="1"/>
          </p:cNvSpPr>
          <p:nvPr/>
        </p:nvSpPr>
        <p:spPr bwMode="auto">
          <a:xfrm>
            <a:off x="609600" y="914400"/>
            <a:ext cx="8077200" cy="1917700"/>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10</a:t>
            </a:r>
            <a:endParaRPr lang="en-GB" sz="2400" b="1"/>
          </a:p>
          <a:p>
            <a:pPr marL="457200" indent="-457200">
              <a:spcBef>
                <a:spcPct val="50000"/>
              </a:spcBef>
              <a:buFontTx/>
              <a:buAutoNum type="alphaLcPeriod"/>
            </a:pPr>
            <a:r>
              <a:rPr lang="en-GB" sz="2400" b="1"/>
              <a:t>Gain 1 crown – at least that gets the Pope on your side!</a:t>
            </a:r>
          </a:p>
          <a:p>
            <a:pPr marL="457200" indent="-457200">
              <a:spcBef>
                <a:spcPct val="50000"/>
              </a:spcBef>
            </a:pPr>
            <a:endParaRPr lang="en-GB" sz="2400" b="1"/>
          </a:p>
        </p:txBody>
      </p:sp>
      <p:sp>
        <p:nvSpPr>
          <p:cNvPr id="48132" name="Text Box 4"/>
          <p:cNvSpPr txBox="1">
            <a:spLocks noChangeArrowheads="1"/>
          </p:cNvSpPr>
          <p:nvPr/>
        </p:nvSpPr>
        <p:spPr bwMode="auto">
          <a:xfrm>
            <a:off x="611188" y="2997200"/>
            <a:ext cx="8077200" cy="1917700"/>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10</a:t>
            </a:r>
            <a:endParaRPr lang="en-GB" sz="2400" b="1"/>
          </a:p>
          <a:p>
            <a:pPr marL="457200" indent="-457200">
              <a:spcBef>
                <a:spcPct val="50000"/>
              </a:spcBef>
            </a:pPr>
            <a:r>
              <a:rPr lang="en-GB" sz="2400" b="1"/>
              <a:t>b. Lose 2 crowns – refuse the Pope’s offer? – you’re in big trouble now!</a:t>
            </a:r>
          </a:p>
          <a:p>
            <a:pPr marL="457200" indent="-457200">
              <a:spcBef>
                <a:spcPct val="50000"/>
              </a:spcBef>
            </a:pPr>
            <a:endParaRPr lang="en-GB" sz="2400" b="1"/>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8131"/>
                                        </p:tgtEl>
                                        <p:attrNameLst>
                                          <p:attrName>style.visibility</p:attrName>
                                        </p:attrNameLst>
                                      </p:cBhvr>
                                      <p:to>
                                        <p:strVal val="visible"/>
                                      </p:to>
                                    </p:set>
                                    <p:anim calcmode="discrete" valueType="clr">
                                      <p:cBhvr override="childStyle">
                                        <p:cTn id="7" dur="80"/>
                                        <p:tgtEl>
                                          <p:spTgt spid="4813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8131"/>
                                        </p:tgtEl>
                                        <p:attrNameLst>
                                          <p:attrName>fillcolor</p:attrName>
                                        </p:attrNameLst>
                                      </p:cBhvr>
                                      <p:tavLst>
                                        <p:tav tm="0">
                                          <p:val>
                                            <p:clrVal>
                                              <a:schemeClr val="accent2"/>
                                            </p:clrVal>
                                          </p:val>
                                        </p:tav>
                                        <p:tav tm="50000">
                                          <p:val>
                                            <p:clrVal>
                                              <a:schemeClr val="hlink"/>
                                            </p:clrVal>
                                          </p:val>
                                        </p:tav>
                                      </p:tavLst>
                                    </p:anim>
                                    <p:set>
                                      <p:cBhvr>
                                        <p:cTn id="9" dur="80"/>
                                        <p:tgtEl>
                                          <p:spTgt spid="4813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8132"/>
                                        </p:tgtEl>
                                        <p:attrNameLst>
                                          <p:attrName>style.visibility</p:attrName>
                                        </p:attrNameLst>
                                      </p:cBhvr>
                                      <p:to>
                                        <p:strVal val="visible"/>
                                      </p:to>
                                    </p:set>
                                    <p:anim calcmode="discrete" valueType="clr">
                                      <p:cBhvr override="childStyle">
                                        <p:cTn id="14" dur="80"/>
                                        <p:tgtEl>
                                          <p:spTgt spid="4813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8132"/>
                                        </p:tgtEl>
                                        <p:attrNameLst>
                                          <p:attrName>fillcolor</p:attrName>
                                        </p:attrNameLst>
                                      </p:cBhvr>
                                      <p:tavLst>
                                        <p:tav tm="0">
                                          <p:val>
                                            <p:clrVal>
                                              <a:schemeClr val="accent2"/>
                                            </p:clrVal>
                                          </p:val>
                                        </p:tav>
                                        <p:tav tm="50000">
                                          <p:val>
                                            <p:clrVal>
                                              <a:schemeClr val="hlink"/>
                                            </p:clrVal>
                                          </p:val>
                                        </p:tav>
                                      </p:tavLst>
                                    </p:anim>
                                    <p:set>
                                      <p:cBhvr>
                                        <p:cTn id="16" dur="80"/>
                                        <p:tgtEl>
                                          <p:spTgt spid="481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p:bldP spid="481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13315" name="Text Box 3"/>
          <p:cNvSpPr txBox="1">
            <a:spLocks noChangeArrowheads="1"/>
          </p:cNvSpPr>
          <p:nvPr/>
        </p:nvSpPr>
        <p:spPr bwMode="auto">
          <a:xfrm>
            <a:off x="609600" y="914400"/>
            <a:ext cx="8077200" cy="4291013"/>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11</a:t>
            </a:r>
            <a:endParaRPr lang="en-GB" sz="2400" b="1"/>
          </a:p>
          <a:p>
            <a:pPr marL="457200" indent="-457200">
              <a:spcBef>
                <a:spcPct val="50000"/>
              </a:spcBef>
            </a:pPr>
            <a:r>
              <a:rPr lang="en-GB" sz="2400" b="1"/>
              <a:t>The King of France is threatening to invade England and some of the barons might help him. They want you to lower taxes,  get rid of foreign advisers and soldiers, and agree to consult them about how to govern. What do you do?</a:t>
            </a:r>
          </a:p>
          <a:p>
            <a:pPr marL="457200" indent="-457200">
              <a:spcBef>
                <a:spcPct val="50000"/>
              </a:spcBef>
              <a:buFontTx/>
              <a:buAutoNum type="alphaLcPeriod"/>
            </a:pPr>
            <a:r>
              <a:rPr lang="en-GB" sz="2400" b="1"/>
              <a:t>Agree reluctantly with them</a:t>
            </a:r>
          </a:p>
          <a:p>
            <a:pPr marL="457200" indent="-457200">
              <a:spcBef>
                <a:spcPct val="50000"/>
              </a:spcBef>
              <a:buFontTx/>
              <a:buAutoNum type="alphaLcPeriod"/>
            </a:pPr>
            <a:r>
              <a:rPr lang="en-GB" sz="2400" b="1"/>
              <a:t>Tell them you were chosen by God and can do whatever you want.</a:t>
            </a:r>
          </a:p>
        </p:txBody>
      </p:sp>
      <p:sp>
        <p:nvSpPr>
          <p:cNvPr id="13316" name="AutoShape 4">
            <a:hlinkClick r:id="" action="ppaction://noaction" highlightClick="1"/>
          </p:cNvPr>
          <p:cNvSpPr>
            <a:spLocks noChangeArrowheads="1"/>
          </p:cNvSpPr>
          <p:nvPr/>
        </p:nvSpPr>
        <p:spPr bwMode="auto">
          <a:xfrm>
            <a:off x="6948488" y="4868863"/>
            <a:ext cx="1368425" cy="431800"/>
          </a:xfrm>
          <a:prstGeom prst="actionButtonBlank">
            <a:avLst/>
          </a:prstGeom>
          <a:solidFill>
            <a:schemeClr val="accent1"/>
          </a:solidFill>
          <a:ln w="9525">
            <a:no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49155" name="Text Box 3"/>
          <p:cNvSpPr txBox="1">
            <a:spLocks noChangeArrowheads="1"/>
          </p:cNvSpPr>
          <p:nvPr/>
        </p:nvSpPr>
        <p:spPr bwMode="auto">
          <a:xfrm>
            <a:off x="609600" y="914400"/>
            <a:ext cx="8077200" cy="1917700"/>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11</a:t>
            </a:r>
            <a:endParaRPr lang="en-GB" sz="2400" b="1"/>
          </a:p>
          <a:p>
            <a:pPr marL="457200" indent="-457200">
              <a:spcBef>
                <a:spcPct val="50000"/>
              </a:spcBef>
              <a:buFontTx/>
              <a:buAutoNum type="alphaLcPeriod"/>
            </a:pPr>
            <a:r>
              <a:rPr lang="en-GB" sz="2400" b="1"/>
              <a:t>Gain 1 crown – you really don’t have any choice!</a:t>
            </a:r>
          </a:p>
          <a:p>
            <a:pPr marL="457200" indent="-457200">
              <a:spcBef>
                <a:spcPct val="50000"/>
              </a:spcBef>
            </a:pPr>
            <a:endParaRPr lang="en-GB" sz="2400" b="1"/>
          </a:p>
        </p:txBody>
      </p:sp>
      <p:sp>
        <p:nvSpPr>
          <p:cNvPr id="49156" name="Text Box 4"/>
          <p:cNvSpPr txBox="1">
            <a:spLocks noChangeArrowheads="1"/>
          </p:cNvSpPr>
          <p:nvPr/>
        </p:nvSpPr>
        <p:spPr bwMode="auto">
          <a:xfrm>
            <a:off x="611188" y="2997200"/>
            <a:ext cx="8077200" cy="1552575"/>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11</a:t>
            </a:r>
            <a:endParaRPr lang="en-GB" sz="2400" b="1"/>
          </a:p>
          <a:p>
            <a:pPr marL="457200" indent="-457200">
              <a:spcBef>
                <a:spcPct val="50000"/>
              </a:spcBef>
            </a:pPr>
            <a:r>
              <a:rPr lang="en-GB" sz="2400" b="1"/>
              <a:t>b. Lose 2 crowns – there will be a civil war!</a:t>
            </a:r>
          </a:p>
          <a:p>
            <a:pPr marL="457200" indent="-457200">
              <a:spcBef>
                <a:spcPct val="50000"/>
              </a:spcBef>
            </a:pPr>
            <a:endParaRPr lang="en-GB" sz="2400" b="1"/>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9155"/>
                                        </p:tgtEl>
                                        <p:attrNameLst>
                                          <p:attrName>style.visibility</p:attrName>
                                        </p:attrNameLst>
                                      </p:cBhvr>
                                      <p:to>
                                        <p:strVal val="visible"/>
                                      </p:to>
                                    </p:set>
                                    <p:anim calcmode="discrete" valueType="clr">
                                      <p:cBhvr override="childStyle">
                                        <p:cTn id="7" dur="80"/>
                                        <p:tgtEl>
                                          <p:spTgt spid="4915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155"/>
                                        </p:tgtEl>
                                        <p:attrNameLst>
                                          <p:attrName>fillcolor</p:attrName>
                                        </p:attrNameLst>
                                      </p:cBhvr>
                                      <p:tavLst>
                                        <p:tav tm="0">
                                          <p:val>
                                            <p:clrVal>
                                              <a:schemeClr val="accent2"/>
                                            </p:clrVal>
                                          </p:val>
                                        </p:tav>
                                        <p:tav tm="50000">
                                          <p:val>
                                            <p:clrVal>
                                              <a:schemeClr val="hlink"/>
                                            </p:clrVal>
                                          </p:val>
                                        </p:tav>
                                      </p:tavLst>
                                    </p:anim>
                                    <p:set>
                                      <p:cBhvr>
                                        <p:cTn id="9" dur="80"/>
                                        <p:tgtEl>
                                          <p:spTgt spid="4915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9156"/>
                                        </p:tgtEl>
                                        <p:attrNameLst>
                                          <p:attrName>style.visibility</p:attrName>
                                        </p:attrNameLst>
                                      </p:cBhvr>
                                      <p:to>
                                        <p:strVal val="visible"/>
                                      </p:to>
                                    </p:set>
                                    <p:anim calcmode="discrete" valueType="clr">
                                      <p:cBhvr override="childStyle">
                                        <p:cTn id="14" dur="80"/>
                                        <p:tgtEl>
                                          <p:spTgt spid="4915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9156"/>
                                        </p:tgtEl>
                                        <p:attrNameLst>
                                          <p:attrName>fillcolor</p:attrName>
                                        </p:attrNameLst>
                                      </p:cBhvr>
                                      <p:tavLst>
                                        <p:tav tm="0">
                                          <p:val>
                                            <p:clrVal>
                                              <a:schemeClr val="accent2"/>
                                            </p:clrVal>
                                          </p:val>
                                        </p:tav>
                                        <p:tav tm="50000">
                                          <p:val>
                                            <p:clrVal>
                                              <a:schemeClr val="hlink"/>
                                            </p:clrVal>
                                          </p:val>
                                        </p:tav>
                                      </p:tavLst>
                                    </p:anim>
                                    <p:set>
                                      <p:cBhvr>
                                        <p:cTn id="16" dur="80"/>
                                        <p:tgtEl>
                                          <p:spTgt spid="491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14339" name="Text Box 3"/>
          <p:cNvSpPr txBox="1">
            <a:spLocks noChangeArrowheads="1"/>
          </p:cNvSpPr>
          <p:nvPr/>
        </p:nvSpPr>
        <p:spPr bwMode="auto">
          <a:xfrm>
            <a:off x="609600" y="914400"/>
            <a:ext cx="8077200" cy="3925888"/>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12</a:t>
            </a:r>
            <a:endParaRPr lang="en-GB" sz="2400" b="1"/>
          </a:p>
          <a:p>
            <a:pPr marL="457200" indent="-457200">
              <a:spcBef>
                <a:spcPct val="50000"/>
              </a:spcBef>
            </a:pPr>
            <a:r>
              <a:rPr lang="en-GB" sz="2400" b="1"/>
              <a:t>You agree to Magna Carta only because you were forced to. Now the barons are having their own discussions. What do you do?</a:t>
            </a:r>
          </a:p>
          <a:p>
            <a:pPr marL="457200" indent="-457200">
              <a:spcBef>
                <a:spcPct val="50000"/>
              </a:spcBef>
              <a:buFontTx/>
              <a:buAutoNum type="alphaLcPeriod"/>
            </a:pPr>
            <a:r>
              <a:rPr lang="en-GB" sz="2400" b="1"/>
              <a:t>Hold meetings to get the barons to work together in the hope that they will help you win back land in France</a:t>
            </a:r>
          </a:p>
          <a:p>
            <a:pPr marL="457200" indent="-457200">
              <a:spcBef>
                <a:spcPct val="50000"/>
              </a:spcBef>
              <a:buFontTx/>
              <a:buAutoNum type="alphaLcPeriod"/>
            </a:pPr>
            <a:r>
              <a:rPr lang="en-GB" sz="2400" b="1"/>
              <a:t>Build up your army to attack the rebel barons and put an end to Magna Carta</a:t>
            </a:r>
          </a:p>
        </p:txBody>
      </p:sp>
      <p:sp>
        <p:nvSpPr>
          <p:cNvPr id="14340" name="AutoShape 4">
            <a:hlinkClick r:id="" action="ppaction://noaction" highlightClick="1"/>
          </p:cNvPr>
          <p:cNvSpPr>
            <a:spLocks noChangeArrowheads="1"/>
          </p:cNvSpPr>
          <p:nvPr/>
        </p:nvSpPr>
        <p:spPr bwMode="auto">
          <a:xfrm>
            <a:off x="6877050" y="4508500"/>
            <a:ext cx="1366838" cy="433388"/>
          </a:xfrm>
          <a:prstGeom prst="actionButtonBlank">
            <a:avLst/>
          </a:prstGeom>
          <a:solidFill>
            <a:schemeClr val="accent1"/>
          </a:solidFill>
          <a:ln w="9525">
            <a:no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50179" name="Text Box 3"/>
          <p:cNvSpPr txBox="1">
            <a:spLocks noChangeArrowheads="1"/>
          </p:cNvSpPr>
          <p:nvPr/>
        </p:nvSpPr>
        <p:spPr bwMode="auto">
          <a:xfrm>
            <a:off x="609600" y="914400"/>
            <a:ext cx="8077200" cy="1917700"/>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12</a:t>
            </a:r>
            <a:endParaRPr lang="en-GB" sz="2400" b="1"/>
          </a:p>
          <a:p>
            <a:pPr marL="457200" indent="-457200">
              <a:spcBef>
                <a:spcPct val="50000"/>
              </a:spcBef>
              <a:buFontTx/>
              <a:buAutoNum type="alphaLcPeriod"/>
            </a:pPr>
            <a:r>
              <a:rPr lang="en-GB" sz="2400" b="1"/>
              <a:t>Gain 1 crown – you must try to stop the barons attacking you</a:t>
            </a:r>
          </a:p>
          <a:p>
            <a:pPr marL="457200" indent="-457200">
              <a:spcBef>
                <a:spcPct val="50000"/>
              </a:spcBef>
            </a:pPr>
            <a:endParaRPr lang="en-GB" sz="2400" b="1"/>
          </a:p>
        </p:txBody>
      </p:sp>
      <p:sp>
        <p:nvSpPr>
          <p:cNvPr id="50180" name="Text Box 4"/>
          <p:cNvSpPr txBox="1">
            <a:spLocks noChangeArrowheads="1"/>
          </p:cNvSpPr>
          <p:nvPr/>
        </p:nvSpPr>
        <p:spPr bwMode="auto">
          <a:xfrm>
            <a:off x="611188" y="2997200"/>
            <a:ext cx="8077200" cy="1917700"/>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12</a:t>
            </a:r>
            <a:endParaRPr lang="en-GB" sz="2400" b="1"/>
          </a:p>
          <a:p>
            <a:pPr marL="457200" indent="-457200">
              <a:spcBef>
                <a:spcPct val="50000"/>
              </a:spcBef>
            </a:pPr>
            <a:r>
              <a:rPr lang="en-GB" sz="2400" b="1"/>
              <a:t>b. Lose 2 crowns – the barons will now get rid of you – permanently!</a:t>
            </a:r>
          </a:p>
          <a:p>
            <a:pPr marL="457200" indent="-457200">
              <a:spcBef>
                <a:spcPct val="50000"/>
              </a:spcBef>
            </a:pPr>
            <a:endParaRPr lang="en-GB" sz="2400" b="1"/>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0179"/>
                                        </p:tgtEl>
                                        <p:attrNameLst>
                                          <p:attrName>style.visibility</p:attrName>
                                        </p:attrNameLst>
                                      </p:cBhvr>
                                      <p:to>
                                        <p:strVal val="visible"/>
                                      </p:to>
                                    </p:set>
                                    <p:anim calcmode="discrete" valueType="clr">
                                      <p:cBhvr override="childStyle">
                                        <p:cTn id="7" dur="80"/>
                                        <p:tgtEl>
                                          <p:spTgt spid="501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179"/>
                                        </p:tgtEl>
                                        <p:attrNameLst>
                                          <p:attrName>fillcolor</p:attrName>
                                        </p:attrNameLst>
                                      </p:cBhvr>
                                      <p:tavLst>
                                        <p:tav tm="0">
                                          <p:val>
                                            <p:clrVal>
                                              <a:schemeClr val="accent2"/>
                                            </p:clrVal>
                                          </p:val>
                                        </p:tav>
                                        <p:tav tm="50000">
                                          <p:val>
                                            <p:clrVal>
                                              <a:schemeClr val="hlink"/>
                                            </p:clrVal>
                                          </p:val>
                                        </p:tav>
                                      </p:tavLst>
                                    </p:anim>
                                    <p:set>
                                      <p:cBhvr>
                                        <p:cTn id="9" dur="80"/>
                                        <p:tgtEl>
                                          <p:spTgt spid="5017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0180"/>
                                        </p:tgtEl>
                                        <p:attrNameLst>
                                          <p:attrName>style.visibility</p:attrName>
                                        </p:attrNameLst>
                                      </p:cBhvr>
                                      <p:to>
                                        <p:strVal val="visible"/>
                                      </p:to>
                                    </p:set>
                                    <p:anim calcmode="discrete" valueType="clr">
                                      <p:cBhvr override="childStyle">
                                        <p:cTn id="14" dur="80"/>
                                        <p:tgtEl>
                                          <p:spTgt spid="5018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0180"/>
                                        </p:tgtEl>
                                        <p:attrNameLst>
                                          <p:attrName>fillcolor</p:attrName>
                                        </p:attrNameLst>
                                      </p:cBhvr>
                                      <p:tavLst>
                                        <p:tav tm="0">
                                          <p:val>
                                            <p:clrVal>
                                              <a:schemeClr val="accent2"/>
                                            </p:clrVal>
                                          </p:val>
                                        </p:tav>
                                        <p:tav tm="50000">
                                          <p:val>
                                            <p:clrVal>
                                              <a:schemeClr val="hlink"/>
                                            </p:clrVal>
                                          </p:val>
                                        </p:tav>
                                      </p:tavLst>
                                    </p:anim>
                                    <p:set>
                                      <p:cBhvr>
                                        <p:cTn id="16" dur="80"/>
                                        <p:tgtEl>
                                          <p:spTgt spid="501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nimBg="1"/>
      <p:bldP spid="501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5486400" cy="522288"/>
          </a:xfrm>
        </p:spPr>
        <p:txBody>
          <a:bodyPr>
            <a:noAutofit/>
          </a:bodyPr>
          <a:lstStyle/>
          <a:p>
            <a:r>
              <a:rPr lang="en-US" sz="3200" dirty="0" smtClean="0"/>
              <a:t>King John of England</a:t>
            </a:r>
            <a:endParaRPr lang="en-US" sz="3200" dirty="0"/>
          </a:p>
        </p:txBody>
      </p:sp>
      <p:sp>
        <p:nvSpPr>
          <p:cNvPr id="4" name="Text Placeholder 3"/>
          <p:cNvSpPr>
            <a:spLocks noGrp="1"/>
          </p:cNvSpPr>
          <p:nvPr>
            <p:ph type="body" sz="half" idx="2"/>
          </p:nvPr>
        </p:nvSpPr>
        <p:spPr/>
        <p:txBody>
          <a:bodyPr/>
          <a:lstStyle/>
          <a:p>
            <a:endParaRPr lang="en-US" dirty="0"/>
          </a:p>
        </p:txBody>
      </p:sp>
      <p:pic>
        <p:nvPicPr>
          <p:cNvPr id="8" name="Picture 7" descr="John_of_England_(John_Lackland).jpg"/>
          <p:cNvPicPr>
            <a:picLocks noChangeAspect="1"/>
          </p:cNvPicPr>
          <p:nvPr/>
        </p:nvPicPr>
        <p:blipFill>
          <a:blip r:embed="rId3" cstate="print"/>
          <a:stretch>
            <a:fillRect/>
          </a:stretch>
        </p:blipFill>
        <p:spPr>
          <a:xfrm>
            <a:off x="2743200" y="1143000"/>
            <a:ext cx="3657600" cy="3568700"/>
          </a:xfrm>
          <a:prstGeom prst="rect">
            <a:avLst/>
          </a:prstGeom>
        </p:spPr>
      </p:pic>
      <p:pic>
        <p:nvPicPr>
          <p:cNvPr id="9" name="Picture 8" descr="King John.jpg"/>
          <p:cNvPicPr>
            <a:picLocks noChangeAspect="1"/>
          </p:cNvPicPr>
          <p:nvPr/>
        </p:nvPicPr>
        <p:blipFill>
          <a:blip r:embed="rId4" cstate="print"/>
          <a:stretch>
            <a:fillRect/>
          </a:stretch>
        </p:blipFill>
        <p:spPr>
          <a:xfrm>
            <a:off x="304800" y="3810000"/>
            <a:ext cx="2434590" cy="2888497"/>
          </a:xfrm>
          <a:prstGeom prst="rect">
            <a:avLst/>
          </a:prstGeom>
        </p:spPr>
      </p:pic>
      <p:pic>
        <p:nvPicPr>
          <p:cNvPr id="10" name="Picture 9" descr="500full.jpg"/>
          <p:cNvPicPr>
            <a:picLocks noChangeAspect="1"/>
          </p:cNvPicPr>
          <p:nvPr/>
        </p:nvPicPr>
        <p:blipFill>
          <a:blip r:embed="rId5" cstate="print"/>
          <a:stretch>
            <a:fillRect/>
          </a:stretch>
        </p:blipFill>
        <p:spPr>
          <a:xfrm>
            <a:off x="5410200" y="4114114"/>
            <a:ext cx="3733800" cy="2486711"/>
          </a:xfrm>
          <a:prstGeom prst="rect">
            <a:avLst/>
          </a:prstGeom>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Charter</a:t>
            </a:r>
            <a:endParaRPr lang="en-US" dirty="0"/>
          </a:p>
        </p:txBody>
      </p:sp>
      <p:pic>
        <p:nvPicPr>
          <p:cNvPr id="4" name="Content Placeholder 3" descr="Magna_Carta.jpg"/>
          <p:cNvPicPr>
            <a:picLocks noGrp="1" noChangeAspect="1"/>
          </p:cNvPicPr>
          <p:nvPr>
            <p:ph idx="1"/>
          </p:nvPr>
        </p:nvPicPr>
        <p:blipFill>
          <a:blip r:embed="rId3" cstate="print"/>
          <a:stretch>
            <a:fillRect/>
          </a:stretch>
        </p:blipFill>
        <p:spPr>
          <a:xfrm>
            <a:off x="1040606" y="1600200"/>
            <a:ext cx="7062788" cy="4708525"/>
          </a:xfrm>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major concepts</a:t>
            </a:r>
            <a:endParaRPr lang="en-US" dirty="0"/>
          </a:p>
        </p:txBody>
      </p:sp>
      <p:sp>
        <p:nvSpPr>
          <p:cNvPr id="3" name="Content Placeholder 2"/>
          <p:cNvSpPr>
            <a:spLocks noGrp="1"/>
          </p:cNvSpPr>
          <p:nvPr>
            <p:ph idx="1"/>
          </p:nvPr>
        </p:nvSpPr>
        <p:spPr/>
        <p:txBody>
          <a:bodyPr/>
          <a:lstStyle/>
          <a:p>
            <a:pPr lvl="0" fontAlgn="base"/>
            <a:r>
              <a:rPr lang="en-US" b="1" dirty="0" smtClean="0"/>
              <a:t>1- Rule </a:t>
            </a:r>
            <a:r>
              <a:rPr lang="en-US" b="1" dirty="0" smtClean="0"/>
              <a:t>of law</a:t>
            </a:r>
            <a:endParaRPr lang="en-US" sz="3200" dirty="0" smtClean="0"/>
          </a:p>
          <a:p>
            <a:pPr lvl="1" fontAlgn="base"/>
            <a:r>
              <a:rPr lang="en-US" dirty="0" smtClean="0"/>
              <a:t>Powers and privileges of the king are clearly defined and limited</a:t>
            </a:r>
            <a:endParaRPr lang="en-US" sz="2800" dirty="0" smtClean="0"/>
          </a:p>
          <a:p>
            <a:pPr lvl="1" fontAlgn="base"/>
            <a:r>
              <a:rPr lang="en-US" dirty="0" smtClean="0"/>
              <a:t>Charter provides for enforcement of restrictions placed on the king</a:t>
            </a:r>
            <a:endParaRPr lang="en-US" sz="2800" dirty="0" smtClean="0"/>
          </a:p>
          <a:p>
            <a:endParaRPr lang="en-US"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sz="3600" dirty="0" smtClean="0"/>
              <a:t>We also have granted to all the </a:t>
            </a:r>
            <a:r>
              <a:rPr lang="en-US" sz="3600" b="1" u="sng" dirty="0" smtClean="0">
                <a:solidFill>
                  <a:srgbClr val="FF0000"/>
                </a:solidFill>
              </a:rPr>
              <a:t>freemen</a:t>
            </a:r>
            <a:r>
              <a:rPr lang="en-US" sz="3600" dirty="0" smtClean="0"/>
              <a:t> of our kingdom, for us and for our heirs forever, all the </a:t>
            </a:r>
            <a:r>
              <a:rPr lang="en-US" sz="3600" b="1" u="sng" dirty="0" smtClean="0">
                <a:solidFill>
                  <a:srgbClr val="FF0000"/>
                </a:solidFill>
              </a:rPr>
              <a:t>underwritten liberties</a:t>
            </a:r>
            <a:r>
              <a:rPr lang="en-US" sz="3600" dirty="0" smtClean="0"/>
              <a:t>, to be had and </a:t>
            </a:r>
            <a:r>
              <a:rPr lang="en-US" sz="3600" dirty="0" err="1" smtClean="0"/>
              <a:t>holden</a:t>
            </a:r>
            <a:r>
              <a:rPr lang="en-US" sz="3600" dirty="0" smtClean="0"/>
              <a:t> by them and their heirs, of us and our heirs forever…</a:t>
            </a:r>
          </a:p>
          <a:p>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lvl="0"/>
            <a:r>
              <a:rPr lang="en-US" sz="3600" dirty="0" smtClean="0"/>
              <a:t>No </a:t>
            </a:r>
            <a:r>
              <a:rPr lang="en-US" sz="3600" dirty="0" err="1" smtClean="0"/>
              <a:t>scutage</a:t>
            </a:r>
            <a:r>
              <a:rPr lang="en-US" sz="3600" dirty="0" smtClean="0"/>
              <a:t> [</a:t>
            </a:r>
            <a:r>
              <a:rPr lang="en-US" sz="3600" b="1" u="sng" dirty="0" smtClean="0">
                <a:solidFill>
                  <a:srgbClr val="FF0000"/>
                </a:solidFill>
              </a:rPr>
              <a:t>tax</a:t>
            </a:r>
            <a:r>
              <a:rPr lang="en-US" sz="3600" dirty="0" smtClean="0"/>
              <a:t>] or aid shall be imposed in our kingdom, unless by the general council of our kingdom; except for ransoming our person, making our eldest son a knight and once for marrying our eldest daughter; and for these there shall by paid no more than a reasonable aid.</a:t>
            </a:r>
          </a:p>
          <a:p>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major concepts</a:t>
            </a:r>
            <a:endParaRPr lang="en-US" dirty="0"/>
          </a:p>
        </p:txBody>
      </p:sp>
      <p:sp>
        <p:nvSpPr>
          <p:cNvPr id="3" name="Content Placeholder 2"/>
          <p:cNvSpPr>
            <a:spLocks noGrp="1"/>
          </p:cNvSpPr>
          <p:nvPr>
            <p:ph idx="1"/>
          </p:nvPr>
        </p:nvSpPr>
        <p:spPr/>
        <p:txBody>
          <a:bodyPr/>
          <a:lstStyle/>
          <a:p>
            <a:pPr lvl="0" fontAlgn="base"/>
            <a:r>
              <a:rPr lang="en-US" b="1" dirty="0" smtClean="0"/>
              <a:t>2-Fairness </a:t>
            </a:r>
            <a:r>
              <a:rPr lang="en-US" b="1" dirty="0" smtClean="0"/>
              <a:t>of the laws and their execution</a:t>
            </a:r>
            <a:endParaRPr lang="en-US" sz="3200" dirty="0" smtClean="0"/>
          </a:p>
          <a:p>
            <a:pPr lvl="1" fontAlgn="base"/>
            <a:r>
              <a:rPr lang="en-US" dirty="0" smtClean="0"/>
              <a:t>"Reasonable" rules and regulations</a:t>
            </a:r>
            <a:endParaRPr lang="en-US" sz="2800" dirty="0" smtClean="0"/>
          </a:p>
          <a:p>
            <a:pPr lvl="1" fontAlgn="base"/>
            <a:r>
              <a:rPr lang="en-US" dirty="0" smtClean="0"/>
              <a:t>Equal justice under the law</a:t>
            </a:r>
            <a:endParaRPr lang="en-US" sz="2800" dirty="0" smtClean="0"/>
          </a:p>
          <a:p>
            <a:pPr lvl="1" fontAlgn="base"/>
            <a:r>
              <a:rPr lang="en-US" dirty="0" smtClean="0"/>
              <a:t>Recognition of customs, traditions, and established rights</a:t>
            </a:r>
            <a:endParaRPr lang="en-US" sz="2800" dirty="0" smtClean="0"/>
          </a:p>
          <a:p>
            <a:pPr lvl="1" fontAlgn="base"/>
            <a:r>
              <a:rPr lang="en-US" dirty="0" smtClean="0"/>
              <a:t>Restoration of property and fines if not justly taken</a:t>
            </a:r>
            <a:endParaRPr lang="en-US" sz="2800" dirty="0" smtClean="0"/>
          </a:p>
          <a:p>
            <a:pPr lvl="1" fontAlgn="base"/>
            <a:r>
              <a:rPr lang="en-US" dirty="0" smtClean="0"/>
              <a:t>Punishment in proportion to the crime</a:t>
            </a:r>
            <a:endParaRPr lang="en-US" sz="2800" dirty="0" smtClean="0"/>
          </a:p>
          <a:p>
            <a:endParaRPr lang="en-US"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fontAlgn="base"/>
            <a:r>
              <a:rPr lang="en-US" sz="3200" dirty="0" smtClean="0"/>
              <a:t>3- Commitment to “due process of law”</a:t>
            </a:r>
            <a:endParaRPr lang="en-US" sz="3200" dirty="0" smtClean="0"/>
          </a:p>
          <a:p>
            <a:pPr lvl="1" fontAlgn="base"/>
            <a:r>
              <a:rPr lang="en-US" dirty="0" smtClean="0"/>
              <a:t>Established </a:t>
            </a:r>
            <a:r>
              <a:rPr lang="en-US" dirty="0" err="1" smtClean="0"/>
              <a:t>procesdures</a:t>
            </a:r>
            <a:endParaRPr lang="en-US" sz="2800" dirty="0" smtClean="0"/>
          </a:p>
          <a:p>
            <a:pPr lvl="1" fontAlgn="base"/>
            <a:r>
              <a:rPr lang="en-US" dirty="0" smtClean="0"/>
              <a:t>No trial without evidence/testimony to support accusations</a:t>
            </a:r>
          </a:p>
          <a:p>
            <a:pPr lvl="1" fontAlgn="base"/>
            <a:r>
              <a:rPr lang="en-US" dirty="0" smtClean="0"/>
              <a:t>Reliance on local courts and magistrates</a:t>
            </a:r>
          </a:p>
          <a:p>
            <a:pPr lvl="1" fontAlgn="base"/>
            <a:r>
              <a:rPr lang="en-US" dirty="0" smtClean="0"/>
              <a:t>Trials held in a timely manner</a:t>
            </a:r>
          </a:p>
          <a:p>
            <a:pPr lvl="1" fontAlgn="base"/>
            <a:r>
              <a:rPr lang="en-US" dirty="0" smtClean="0"/>
              <a:t>Trials open to the public</a:t>
            </a:r>
          </a:p>
          <a:p>
            <a:pPr lvl="1" fontAlgn="base"/>
            <a:r>
              <a:rPr lang="en-US" dirty="0" smtClean="0"/>
              <a:t>Trial by a jury of one’s peers</a:t>
            </a:r>
          </a:p>
          <a:p>
            <a:endParaRPr lang="en-US"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sz="4000" dirty="0" smtClean="0"/>
              <a:t>No </a:t>
            </a:r>
            <a:r>
              <a:rPr lang="en-US" sz="4000" b="1" u="sng" dirty="0" smtClean="0">
                <a:solidFill>
                  <a:srgbClr val="FF0000"/>
                </a:solidFill>
              </a:rPr>
              <a:t>freeman</a:t>
            </a:r>
            <a:r>
              <a:rPr lang="en-US" sz="4000" dirty="0" smtClean="0"/>
              <a:t> shall be taken or imprisoned, or deprived, or outlawed, or banished, or in any way destroyed…unless by the </a:t>
            </a:r>
            <a:r>
              <a:rPr lang="en-US" sz="4000" b="1" u="sng" dirty="0" smtClean="0">
                <a:solidFill>
                  <a:srgbClr val="FF0000"/>
                </a:solidFill>
              </a:rPr>
              <a:t>lawful judgment of his peers</a:t>
            </a:r>
            <a:r>
              <a:rPr lang="en-US" sz="4000" dirty="0" smtClean="0"/>
              <a:t>, or by the </a:t>
            </a:r>
            <a:r>
              <a:rPr lang="en-US" sz="4000" b="1" u="sng" dirty="0" smtClean="0">
                <a:solidFill>
                  <a:srgbClr val="FF0000"/>
                </a:solidFill>
              </a:rPr>
              <a:t>law of the land</a:t>
            </a:r>
            <a:r>
              <a:rPr lang="en-US" sz="4000" dirty="0" smtClean="0"/>
              <a:t>.</a:t>
            </a:r>
          </a:p>
          <a:p>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fontAlgn="base"/>
            <a:r>
              <a:rPr lang="en-US" b="1" dirty="0" smtClean="0"/>
              <a:t>4- Respect </a:t>
            </a:r>
            <a:r>
              <a:rPr lang="en-US" b="1" dirty="0" smtClean="0"/>
              <a:t>for economic rights</a:t>
            </a:r>
            <a:endParaRPr lang="en-US" sz="3200" dirty="0" smtClean="0"/>
          </a:p>
          <a:p>
            <a:pPr lvl="1" fontAlgn="base"/>
            <a:r>
              <a:rPr lang="en-US" dirty="0" smtClean="0"/>
              <a:t>Right to property</a:t>
            </a:r>
            <a:endParaRPr lang="en-US" sz="2800" dirty="0" smtClean="0"/>
          </a:p>
          <a:p>
            <a:pPr lvl="1" fontAlgn="base"/>
            <a:r>
              <a:rPr lang="en-US" dirty="0" smtClean="0"/>
              <a:t>Fairness in economic transactions—standard weights and measures</a:t>
            </a:r>
            <a:endParaRPr lang="en-US" sz="2800" dirty="0" smtClean="0"/>
          </a:p>
          <a:p>
            <a:pPr lvl="1" fontAlgn="base"/>
            <a:r>
              <a:rPr lang="en-US" dirty="0" smtClean="0"/>
              <a:t>Reimbursement for and/or restoration of property</a:t>
            </a:r>
            <a:endParaRPr lang="en-US" sz="2800" dirty="0" smtClean="0"/>
          </a:p>
          <a:p>
            <a:pPr lvl="1" fontAlgn="base"/>
            <a:r>
              <a:rPr lang="en-US" dirty="0" smtClean="0"/>
              <a:t>Freedom for merchants to move in order to conduct business</a:t>
            </a:r>
            <a:endParaRPr lang="en-US" sz="2800" dirty="0" smtClean="0"/>
          </a:p>
          <a:p>
            <a:endParaRPr lang="en-US" dirty="0"/>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sz="4000" dirty="0" smtClean="0"/>
              <a:t>We will sell to no man, we will not deny to any man, either justice or right.</a:t>
            </a:r>
          </a:p>
          <a:p>
            <a:pPr lvl="0"/>
            <a:endParaRPr lang="en-US" sz="4000" dirty="0" smtClean="0"/>
          </a:p>
          <a:p>
            <a:pPr lvl="0" algn="ctr"/>
            <a:r>
              <a:rPr lang="en-US" sz="4000" dirty="0" smtClean="0">
                <a:solidFill>
                  <a:srgbClr val="FF0000"/>
                </a:solidFill>
              </a:rPr>
              <a:t>HAVE YOU SEEN THIS BEFORE?</a:t>
            </a:r>
          </a:p>
          <a:p>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normAutofit/>
          </a:bodyPr>
          <a:lstStyle/>
          <a:p>
            <a:r>
              <a:rPr lang="en-US" sz="3600" dirty="0" smtClean="0"/>
              <a:t>As a reporter for the Medieval Times newspaper in London, write a front-page headline story about the signing of the Magna </a:t>
            </a:r>
            <a:r>
              <a:rPr lang="en-US" sz="3600" dirty="0" err="1" smtClean="0"/>
              <a:t>Carta</a:t>
            </a:r>
            <a:r>
              <a:rPr lang="en-US" sz="3600" dirty="0" smtClean="0"/>
              <a:t>. Be sure to explain who, what, when, where, why and how, as well as use vocabulary words.</a:t>
            </a:r>
            <a:endParaRPr lang="en-US" sz="36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2051" name="Text Box 4"/>
          <p:cNvSpPr txBox="1">
            <a:spLocks noChangeArrowheads="1"/>
          </p:cNvSpPr>
          <p:nvPr/>
        </p:nvSpPr>
        <p:spPr bwMode="auto">
          <a:xfrm>
            <a:off x="609600" y="838200"/>
            <a:ext cx="8077200" cy="1754326"/>
          </a:xfrm>
          <a:prstGeom prst="rect">
            <a:avLst/>
          </a:prstGeom>
          <a:solidFill>
            <a:schemeClr val="accent1"/>
          </a:solidFill>
          <a:ln w="9525">
            <a:noFill/>
            <a:miter lim="800000"/>
            <a:headEnd/>
            <a:tailEnd/>
          </a:ln>
        </p:spPr>
        <p:txBody>
          <a:bodyPr>
            <a:spAutoFit/>
          </a:bodyPr>
          <a:lstStyle/>
          <a:p>
            <a:pPr algn="ctr">
              <a:spcBef>
                <a:spcPct val="50000"/>
              </a:spcBef>
            </a:pPr>
            <a:r>
              <a:rPr lang="en-GB" sz="2400" b="1" dirty="0" smtClean="0"/>
              <a:t>With your partner you </a:t>
            </a:r>
            <a:r>
              <a:rPr lang="en-GB" sz="2400" b="1" dirty="0"/>
              <a:t>need to consider how King John should react to various situations.</a:t>
            </a:r>
          </a:p>
          <a:p>
            <a:pPr algn="ctr">
              <a:spcBef>
                <a:spcPct val="50000"/>
              </a:spcBef>
            </a:pPr>
            <a:r>
              <a:rPr lang="en-GB" sz="2400" b="1" dirty="0"/>
              <a:t>Record your decisions on your sheet – you will later get a score for each answer</a:t>
            </a:r>
          </a:p>
        </p:txBody>
      </p:sp>
      <p:sp>
        <p:nvSpPr>
          <p:cNvPr id="2052" name="Text Box 5"/>
          <p:cNvSpPr txBox="1">
            <a:spLocks noChangeArrowheads="1"/>
          </p:cNvSpPr>
          <p:nvPr/>
        </p:nvSpPr>
        <p:spPr bwMode="auto">
          <a:xfrm>
            <a:off x="609600" y="2667000"/>
            <a:ext cx="8077200" cy="3925888"/>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a:t>Your aims as king are:</a:t>
            </a:r>
          </a:p>
          <a:p>
            <a:pPr marL="457200" indent="-457200">
              <a:spcBef>
                <a:spcPct val="50000"/>
              </a:spcBef>
              <a:buFontTx/>
              <a:buAutoNum type="arabicPeriod"/>
            </a:pPr>
            <a:r>
              <a:rPr lang="en-GB" sz="2400" b="1"/>
              <a:t>Always appear to be strong and powerful</a:t>
            </a:r>
          </a:p>
          <a:p>
            <a:pPr marL="457200" indent="-457200">
              <a:spcBef>
                <a:spcPct val="50000"/>
              </a:spcBef>
              <a:buFontTx/>
              <a:buAutoNum type="arabicPeriod"/>
            </a:pPr>
            <a:r>
              <a:rPr lang="en-GB" sz="2400" b="1"/>
              <a:t>Stop other rulers stealing your land or interfering in your rule</a:t>
            </a:r>
          </a:p>
          <a:p>
            <a:pPr marL="457200" indent="-457200">
              <a:spcBef>
                <a:spcPct val="50000"/>
              </a:spcBef>
              <a:buFontTx/>
              <a:buAutoNum type="arabicPeriod"/>
            </a:pPr>
            <a:r>
              <a:rPr lang="en-GB" sz="2400" b="1"/>
              <a:t>Keep the Empire together – lose no land</a:t>
            </a:r>
          </a:p>
          <a:p>
            <a:pPr marL="457200" indent="-457200">
              <a:spcBef>
                <a:spcPct val="50000"/>
              </a:spcBef>
              <a:buFontTx/>
              <a:buAutoNum type="arabicPeriod"/>
            </a:pPr>
            <a:r>
              <a:rPr lang="en-GB" sz="2400" b="1"/>
              <a:t>Keep the barons on your side – you need them to fight for you and pay taxes</a:t>
            </a:r>
          </a:p>
          <a:p>
            <a:pPr marL="457200" indent="-457200">
              <a:spcBef>
                <a:spcPct val="50000"/>
              </a:spcBef>
              <a:buFontTx/>
              <a:buAutoNum type="arabicPeriod"/>
            </a:pPr>
            <a:r>
              <a:rPr lang="en-GB" sz="2400" b="1"/>
              <a:t>Keep your promises so people trust you</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3075" name="Text Box 3"/>
          <p:cNvSpPr txBox="1">
            <a:spLocks noChangeArrowheads="1"/>
          </p:cNvSpPr>
          <p:nvPr/>
        </p:nvSpPr>
        <p:spPr bwMode="auto">
          <a:xfrm>
            <a:off x="609600" y="914400"/>
            <a:ext cx="8077200" cy="5751513"/>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1</a:t>
            </a:r>
            <a:endParaRPr lang="en-GB" sz="2400" b="1"/>
          </a:p>
          <a:p>
            <a:pPr marL="457200" indent="-457200">
              <a:spcBef>
                <a:spcPct val="50000"/>
              </a:spcBef>
            </a:pPr>
            <a:r>
              <a:rPr lang="en-GB" sz="2400" b="1"/>
              <a:t>It is 1199. Your brother Richard has just died. Arthur - your 12 year old nephew – says he should be king. He is supported by most of the barons of the Empire in France, and by the king of France. You are supported by the barons in Normandy and England. Do you:</a:t>
            </a:r>
          </a:p>
          <a:p>
            <a:pPr marL="457200" indent="-457200">
              <a:spcBef>
                <a:spcPct val="50000"/>
              </a:spcBef>
              <a:buFontTx/>
              <a:buAutoNum type="alphaLcPeriod"/>
            </a:pPr>
            <a:r>
              <a:rPr lang="en-GB" sz="2400" b="1"/>
              <a:t>Agree to share the Empire with Arthur</a:t>
            </a:r>
          </a:p>
          <a:p>
            <a:pPr marL="457200" indent="-457200">
              <a:spcBef>
                <a:spcPct val="50000"/>
              </a:spcBef>
              <a:buFontTx/>
              <a:buAutoNum type="alphaLcPeriod"/>
            </a:pPr>
            <a:r>
              <a:rPr lang="en-GB" sz="2400" b="1"/>
              <a:t>Have yourself crowned king and then meet Arthur to discuss an agreement</a:t>
            </a:r>
          </a:p>
          <a:p>
            <a:pPr marL="457200" indent="-457200">
              <a:spcBef>
                <a:spcPct val="50000"/>
              </a:spcBef>
              <a:buFontTx/>
              <a:buAutoNum type="alphaLcPeriod"/>
            </a:pPr>
            <a:r>
              <a:rPr lang="en-GB" sz="2400" b="1"/>
              <a:t>Have yourself crowned king and then go to war against Arthur and France</a:t>
            </a:r>
          </a:p>
          <a:p>
            <a:pPr marL="457200" indent="-457200">
              <a:spcBef>
                <a:spcPct val="50000"/>
              </a:spcBef>
              <a:buFontTx/>
              <a:buAutoNum type="arabicPeriod"/>
            </a:pPr>
            <a:endParaRPr lang="en-GB" sz="2400" b="1"/>
          </a:p>
        </p:txBody>
      </p:sp>
      <p:sp>
        <p:nvSpPr>
          <p:cNvPr id="3076" name="AutoShape 4">
            <a:hlinkClick r:id="" action="ppaction://noaction" highlightClick="1"/>
          </p:cNvPr>
          <p:cNvSpPr>
            <a:spLocks noChangeArrowheads="1"/>
          </p:cNvSpPr>
          <p:nvPr/>
        </p:nvSpPr>
        <p:spPr bwMode="auto">
          <a:xfrm>
            <a:off x="7740650" y="6021388"/>
            <a:ext cx="865188" cy="576262"/>
          </a:xfrm>
          <a:prstGeom prst="actionButtonBlank">
            <a:avLst/>
          </a:prstGeom>
          <a:solidFill>
            <a:schemeClr val="accent1"/>
          </a:solidFill>
          <a:ln w="9525">
            <a:no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15363" name="Text Box 3"/>
          <p:cNvSpPr txBox="1">
            <a:spLocks noChangeArrowheads="1"/>
          </p:cNvSpPr>
          <p:nvPr/>
        </p:nvSpPr>
        <p:spPr bwMode="auto">
          <a:xfrm>
            <a:off x="609600" y="914400"/>
            <a:ext cx="8077200" cy="1552575"/>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1</a:t>
            </a:r>
            <a:endParaRPr lang="en-GB" sz="2400" b="1"/>
          </a:p>
          <a:p>
            <a:pPr marL="457200" indent="-457200">
              <a:spcBef>
                <a:spcPct val="50000"/>
              </a:spcBef>
              <a:buFontTx/>
              <a:buAutoNum type="alphaLcPeriod"/>
            </a:pPr>
            <a:r>
              <a:rPr lang="en-GB" sz="2400" b="1"/>
              <a:t>Lose 2 crowns – what a weak choice!</a:t>
            </a:r>
          </a:p>
          <a:p>
            <a:pPr marL="457200" indent="-457200">
              <a:spcBef>
                <a:spcPct val="50000"/>
              </a:spcBef>
            </a:pPr>
            <a:endParaRPr lang="en-GB" sz="2400" b="1"/>
          </a:p>
        </p:txBody>
      </p:sp>
      <p:sp>
        <p:nvSpPr>
          <p:cNvPr id="15364" name="Text Box 4"/>
          <p:cNvSpPr txBox="1">
            <a:spLocks noChangeArrowheads="1"/>
          </p:cNvSpPr>
          <p:nvPr/>
        </p:nvSpPr>
        <p:spPr bwMode="auto">
          <a:xfrm>
            <a:off x="611188" y="2492375"/>
            <a:ext cx="8077200" cy="1552575"/>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1</a:t>
            </a:r>
            <a:endParaRPr lang="en-GB" sz="2400" b="1"/>
          </a:p>
          <a:p>
            <a:pPr marL="457200" indent="-457200">
              <a:spcBef>
                <a:spcPct val="50000"/>
              </a:spcBef>
            </a:pPr>
            <a:r>
              <a:rPr lang="en-GB" sz="2400" b="1"/>
              <a:t>b. Lose 1 crown – not quite as bad as (a)</a:t>
            </a:r>
          </a:p>
          <a:p>
            <a:pPr marL="457200" indent="-457200">
              <a:spcBef>
                <a:spcPct val="50000"/>
              </a:spcBef>
            </a:pPr>
            <a:endParaRPr lang="en-GB" sz="2400" b="1"/>
          </a:p>
        </p:txBody>
      </p:sp>
      <p:sp>
        <p:nvSpPr>
          <p:cNvPr id="15365" name="Text Box 5"/>
          <p:cNvSpPr txBox="1">
            <a:spLocks noChangeArrowheads="1"/>
          </p:cNvSpPr>
          <p:nvPr/>
        </p:nvSpPr>
        <p:spPr bwMode="auto">
          <a:xfrm>
            <a:off x="684213" y="4149725"/>
            <a:ext cx="8077200" cy="1370013"/>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1</a:t>
            </a:r>
            <a:endParaRPr lang="en-GB" sz="2400" b="1"/>
          </a:p>
          <a:p>
            <a:pPr marL="457200" indent="-457200">
              <a:spcBef>
                <a:spcPct val="50000"/>
              </a:spcBef>
            </a:pPr>
            <a:r>
              <a:rPr lang="en-GB" sz="2400" b="1"/>
              <a:t>c. Gain 1 crown - good choice – makes you look strong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63"/>
                                        </p:tgtEl>
                                        <p:attrNameLst>
                                          <p:attrName>style.visibility</p:attrName>
                                        </p:attrNameLst>
                                      </p:cBhvr>
                                      <p:to>
                                        <p:strVal val="visible"/>
                                      </p:to>
                                    </p:set>
                                    <p:anim calcmode="discrete" valueType="clr">
                                      <p:cBhvr override="childStyle">
                                        <p:cTn id="7" dur="80"/>
                                        <p:tgtEl>
                                          <p:spTgt spid="1536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3"/>
                                        </p:tgtEl>
                                        <p:attrNameLst>
                                          <p:attrName>fillcolor</p:attrName>
                                        </p:attrNameLst>
                                      </p:cBhvr>
                                      <p:tavLst>
                                        <p:tav tm="0">
                                          <p:val>
                                            <p:clrVal>
                                              <a:schemeClr val="accent2"/>
                                            </p:clrVal>
                                          </p:val>
                                        </p:tav>
                                        <p:tav tm="50000">
                                          <p:val>
                                            <p:clrVal>
                                              <a:schemeClr val="hlink"/>
                                            </p:clrVal>
                                          </p:val>
                                        </p:tav>
                                      </p:tavLst>
                                    </p:anim>
                                    <p:set>
                                      <p:cBhvr>
                                        <p:cTn id="9" dur="80"/>
                                        <p:tgtEl>
                                          <p:spTgt spid="1536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364"/>
                                        </p:tgtEl>
                                        <p:attrNameLst>
                                          <p:attrName>style.visibility</p:attrName>
                                        </p:attrNameLst>
                                      </p:cBhvr>
                                      <p:to>
                                        <p:strVal val="visible"/>
                                      </p:to>
                                    </p:set>
                                    <p:anim calcmode="discrete" valueType="clr">
                                      <p:cBhvr override="childStyle">
                                        <p:cTn id="14" dur="80"/>
                                        <p:tgtEl>
                                          <p:spTgt spid="1536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364"/>
                                        </p:tgtEl>
                                        <p:attrNameLst>
                                          <p:attrName>fillcolor</p:attrName>
                                        </p:attrNameLst>
                                      </p:cBhvr>
                                      <p:tavLst>
                                        <p:tav tm="0">
                                          <p:val>
                                            <p:clrVal>
                                              <a:schemeClr val="accent2"/>
                                            </p:clrVal>
                                          </p:val>
                                        </p:tav>
                                        <p:tav tm="50000">
                                          <p:val>
                                            <p:clrVal>
                                              <a:schemeClr val="hlink"/>
                                            </p:clrVal>
                                          </p:val>
                                        </p:tav>
                                      </p:tavLst>
                                    </p:anim>
                                    <p:set>
                                      <p:cBhvr>
                                        <p:cTn id="16" dur="80"/>
                                        <p:tgtEl>
                                          <p:spTgt spid="1536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5365"/>
                                        </p:tgtEl>
                                        <p:attrNameLst>
                                          <p:attrName>style.visibility</p:attrName>
                                        </p:attrNameLst>
                                      </p:cBhvr>
                                      <p:to>
                                        <p:strVal val="visible"/>
                                      </p:to>
                                    </p:set>
                                    <p:anim calcmode="discrete" valueType="clr">
                                      <p:cBhvr override="childStyle">
                                        <p:cTn id="21" dur="80"/>
                                        <p:tgtEl>
                                          <p:spTgt spid="1536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5365"/>
                                        </p:tgtEl>
                                        <p:attrNameLst>
                                          <p:attrName>fillcolor</p:attrName>
                                        </p:attrNameLst>
                                      </p:cBhvr>
                                      <p:tavLst>
                                        <p:tav tm="0">
                                          <p:val>
                                            <p:clrVal>
                                              <a:schemeClr val="accent2"/>
                                            </p:clrVal>
                                          </p:val>
                                        </p:tav>
                                        <p:tav tm="50000">
                                          <p:val>
                                            <p:clrVal>
                                              <a:schemeClr val="hlink"/>
                                            </p:clrVal>
                                          </p:val>
                                        </p:tav>
                                      </p:tavLst>
                                    </p:anim>
                                    <p:set>
                                      <p:cBhvr>
                                        <p:cTn id="23" dur="80"/>
                                        <p:tgtEl>
                                          <p:spTgt spid="153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4" grpId="0" animBg="1"/>
      <p:bldP spid="153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4099" name="Text Box 3"/>
          <p:cNvSpPr txBox="1">
            <a:spLocks noChangeArrowheads="1"/>
          </p:cNvSpPr>
          <p:nvPr/>
        </p:nvSpPr>
        <p:spPr bwMode="auto">
          <a:xfrm>
            <a:off x="609600" y="914400"/>
            <a:ext cx="8077200" cy="4656138"/>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2</a:t>
            </a:r>
            <a:endParaRPr lang="en-GB" sz="2400" b="1"/>
          </a:p>
          <a:p>
            <a:pPr marL="457200" indent="-457200">
              <a:spcBef>
                <a:spcPct val="50000"/>
              </a:spcBef>
            </a:pPr>
            <a:r>
              <a:rPr lang="en-GB" sz="2400" b="1"/>
              <a:t>Arthur allied with the king of France against you. You capture him. He is only 14, but he has just led an army against you.  What should you do with him?</a:t>
            </a:r>
          </a:p>
          <a:p>
            <a:pPr marL="457200" indent="-457200">
              <a:spcBef>
                <a:spcPct val="50000"/>
              </a:spcBef>
              <a:buFontTx/>
              <a:buAutoNum type="alphaLcPeriod"/>
            </a:pPr>
            <a:r>
              <a:rPr lang="en-GB" sz="2400" b="1"/>
              <a:t>Make him promise to be loyal to you and then set him free</a:t>
            </a:r>
          </a:p>
          <a:p>
            <a:pPr marL="457200" indent="-457200">
              <a:spcBef>
                <a:spcPct val="50000"/>
              </a:spcBef>
              <a:buFontTx/>
              <a:buAutoNum type="alphaLcPeriod"/>
            </a:pPr>
            <a:r>
              <a:rPr lang="en-GB" sz="2400" b="1"/>
              <a:t>Keep him prisoner</a:t>
            </a:r>
          </a:p>
          <a:p>
            <a:pPr marL="457200" indent="-457200">
              <a:spcBef>
                <a:spcPct val="50000"/>
              </a:spcBef>
              <a:buFontTx/>
              <a:buAutoNum type="alphaLcPeriod"/>
            </a:pPr>
            <a:r>
              <a:rPr lang="en-GB" sz="2400" b="1"/>
              <a:t>Secretly execute him</a:t>
            </a:r>
          </a:p>
          <a:p>
            <a:pPr marL="457200" indent="-457200">
              <a:spcBef>
                <a:spcPct val="50000"/>
              </a:spcBef>
              <a:buFontTx/>
              <a:buAutoNum type="arabicPeriod"/>
            </a:pPr>
            <a:endParaRPr lang="en-GB" sz="2400" b="1"/>
          </a:p>
        </p:txBody>
      </p:sp>
      <p:sp>
        <p:nvSpPr>
          <p:cNvPr id="4100" name="AutoShape 4">
            <a:hlinkClick r:id="" action="ppaction://noaction" highlightClick="1"/>
          </p:cNvPr>
          <p:cNvSpPr>
            <a:spLocks noChangeArrowheads="1"/>
          </p:cNvSpPr>
          <p:nvPr/>
        </p:nvSpPr>
        <p:spPr bwMode="auto">
          <a:xfrm>
            <a:off x="7235825" y="4652963"/>
            <a:ext cx="1081088" cy="720725"/>
          </a:xfrm>
          <a:prstGeom prst="actionButtonBlank">
            <a:avLst/>
          </a:prstGeom>
          <a:solidFill>
            <a:schemeClr val="accent1"/>
          </a:solidFill>
          <a:ln w="9525">
            <a:no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38915" name="Text Box 3"/>
          <p:cNvSpPr txBox="1">
            <a:spLocks noChangeArrowheads="1"/>
          </p:cNvSpPr>
          <p:nvPr/>
        </p:nvSpPr>
        <p:spPr bwMode="auto">
          <a:xfrm>
            <a:off x="609600" y="914400"/>
            <a:ext cx="8077200" cy="1552575"/>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2 </a:t>
            </a:r>
            <a:endParaRPr lang="en-GB" sz="2400" b="1"/>
          </a:p>
          <a:p>
            <a:pPr marL="457200" indent="-457200">
              <a:spcBef>
                <a:spcPct val="50000"/>
              </a:spcBef>
              <a:buFontTx/>
              <a:buAutoNum type="alphaLcPeriod"/>
            </a:pPr>
            <a:r>
              <a:rPr lang="en-GB" sz="2400" b="1"/>
              <a:t>Lose 3 crowns – are you mad to set him free?</a:t>
            </a:r>
          </a:p>
          <a:p>
            <a:pPr marL="457200" indent="-457200">
              <a:spcBef>
                <a:spcPct val="50000"/>
              </a:spcBef>
            </a:pPr>
            <a:endParaRPr lang="en-GB" sz="2400" b="1"/>
          </a:p>
        </p:txBody>
      </p:sp>
      <p:sp>
        <p:nvSpPr>
          <p:cNvPr id="38916" name="Text Box 4"/>
          <p:cNvSpPr txBox="1">
            <a:spLocks noChangeArrowheads="1"/>
          </p:cNvSpPr>
          <p:nvPr/>
        </p:nvSpPr>
        <p:spPr bwMode="auto">
          <a:xfrm>
            <a:off x="611188" y="2492375"/>
            <a:ext cx="8077200" cy="1552575"/>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2</a:t>
            </a:r>
            <a:endParaRPr lang="en-GB" sz="2400" b="1"/>
          </a:p>
          <a:p>
            <a:pPr marL="457200" indent="-457200">
              <a:spcBef>
                <a:spcPct val="50000"/>
              </a:spcBef>
            </a:pPr>
            <a:r>
              <a:rPr lang="en-GB" sz="2400" b="1"/>
              <a:t>b. Gain 1 crown – make sure he can’t escape</a:t>
            </a:r>
          </a:p>
          <a:p>
            <a:pPr marL="457200" indent="-457200">
              <a:spcBef>
                <a:spcPct val="50000"/>
              </a:spcBef>
            </a:pPr>
            <a:endParaRPr lang="en-GB" sz="2400" b="1"/>
          </a:p>
        </p:txBody>
      </p:sp>
      <p:sp>
        <p:nvSpPr>
          <p:cNvPr id="38917" name="Text Box 5"/>
          <p:cNvSpPr txBox="1">
            <a:spLocks noChangeArrowheads="1"/>
          </p:cNvSpPr>
          <p:nvPr/>
        </p:nvSpPr>
        <p:spPr bwMode="auto">
          <a:xfrm>
            <a:off x="684213" y="4149725"/>
            <a:ext cx="8077200" cy="1735138"/>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2</a:t>
            </a:r>
          </a:p>
          <a:p>
            <a:pPr marL="457200" indent="-457200">
              <a:spcBef>
                <a:spcPct val="50000"/>
              </a:spcBef>
            </a:pPr>
            <a:r>
              <a:rPr lang="en-GB" sz="2400" b="1"/>
              <a:t>c. Lose 1 crown – executing him means he won’t be a problem – but will people ever trust you again?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8915"/>
                                        </p:tgtEl>
                                        <p:attrNameLst>
                                          <p:attrName>style.visibility</p:attrName>
                                        </p:attrNameLst>
                                      </p:cBhvr>
                                      <p:to>
                                        <p:strVal val="visible"/>
                                      </p:to>
                                    </p:set>
                                    <p:anim calcmode="discrete" valueType="clr">
                                      <p:cBhvr override="childStyle">
                                        <p:cTn id="7" dur="80"/>
                                        <p:tgtEl>
                                          <p:spTgt spid="389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915"/>
                                        </p:tgtEl>
                                        <p:attrNameLst>
                                          <p:attrName>fillcolor</p:attrName>
                                        </p:attrNameLst>
                                      </p:cBhvr>
                                      <p:tavLst>
                                        <p:tav tm="0">
                                          <p:val>
                                            <p:clrVal>
                                              <a:schemeClr val="accent2"/>
                                            </p:clrVal>
                                          </p:val>
                                        </p:tav>
                                        <p:tav tm="50000">
                                          <p:val>
                                            <p:clrVal>
                                              <a:schemeClr val="hlink"/>
                                            </p:clrVal>
                                          </p:val>
                                        </p:tav>
                                      </p:tavLst>
                                    </p:anim>
                                    <p:set>
                                      <p:cBhvr>
                                        <p:cTn id="9" dur="80"/>
                                        <p:tgtEl>
                                          <p:spTgt spid="389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8916"/>
                                        </p:tgtEl>
                                        <p:attrNameLst>
                                          <p:attrName>style.visibility</p:attrName>
                                        </p:attrNameLst>
                                      </p:cBhvr>
                                      <p:to>
                                        <p:strVal val="visible"/>
                                      </p:to>
                                    </p:set>
                                    <p:anim calcmode="discrete" valueType="clr">
                                      <p:cBhvr override="childStyle">
                                        <p:cTn id="14" dur="80"/>
                                        <p:tgtEl>
                                          <p:spTgt spid="3891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8916"/>
                                        </p:tgtEl>
                                        <p:attrNameLst>
                                          <p:attrName>fillcolor</p:attrName>
                                        </p:attrNameLst>
                                      </p:cBhvr>
                                      <p:tavLst>
                                        <p:tav tm="0">
                                          <p:val>
                                            <p:clrVal>
                                              <a:schemeClr val="accent2"/>
                                            </p:clrVal>
                                          </p:val>
                                        </p:tav>
                                        <p:tav tm="50000">
                                          <p:val>
                                            <p:clrVal>
                                              <a:schemeClr val="hlink"/>
                                            </p:clrVal>
                                          </p:val>
                                        </p:tav>
                                      </p:tavLst>
                                    </p:anim>
                                    <p:set>
                                      <p:cBhvr>
                                        <p:cTn id="16" dur="80"/>
                                        <p:tgtEl>
                                          <p:spTgt spid="3891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8917"/>
                                        </p:tgtEl>
                                        <p:attrNameLst>
                                          <p:attrName>style.visibility</p:attrName>
                                        </p:attrNameLst>
                                      </p:cBhvr>
                                      <p:to>
                                        <p:strVal val="visible"/>
                                      </p:to>
                                    </p:set>
                                    <p:anim calcmode="discrete" valueType="clr">
                                      <p:cBhvr override="childStyle">
                                        <p:cTn id="21" dur="80"/>
                                        <p:tgtEl>
                                          <p:spTgt spid="3891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8917"/>
                                        </p:tgtEl>
                                        <p:attrNameLst>
                                          <p:attrName>fillcolor</p:attrName>
                                        </p:attrNameLst>
                                      </p:cBhvr>
                                      <p:tavLst>
                                        <p:tav tm="0">
                                          <p:val>
                                            <p:clrVal>
                                              <a:schemeClr val="accent2"/>
                                            </p:clrVal>
                                          </p:val>
                                        </p:tav>
                                        <p:tav tm="50000">
                                          <p:val>
                                            <p:clrVal>
                                              <a:schemeClr val="hlink"/>
                                            </p:clrVal>
                                          </p:val>
                                        </p:tav>
                                      </p:tavLst>
                                    </p:anim>
                                    <p:set>
                                      <p:cBhvr>
                                        <p:cTn id="23" dur="80"/>
                                        <p:tgtEl>
                                          <p:spTgt spid="389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P spid="38916" grpId="0" animBg="1"/>
      <p:bldP spid="389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09600" y="228600"/>
            <a:ext cx="8077200" cy="457200"/>
          </a:xfrm>
          <a:prstGeom prst="rect">
            <a:avLst/>
          </a:prstGeom>
          <a:solidFill>
            <a:schemeClr val="accent1"/>
          </a:solidFill>
          <a:ln w="9525">
            <a:noFill/>
            <a:miter lim="800000"/>
            <a:headEnd/>
            <a:tailEnd/>
          </a:ln>
        </p:spPr>
        <p:txBody>
          <a:bodyPr>
            <a:spAutoFit/>
          </a:bodyPr>
          <a:lstStyle/>
          <a:p>
            <a:pPr algn="ctr">
              <a:spcBef>
                <a:spcPct val="50000"/>
              </a:spcBef>
            </a:pPr>
            <a:r>
              <a:rPr lang="en-GB" sz="2400" b="1"/>
              <a:t>You are King John – are you the weakest link?</a:t>
            </a:r>
          </a:p>
        </p:txBody>
      </p:sp>
      <p:sp>
        <p:nvSpPr>
          <p:cNvPr id="5123" name="Text Box 3"/>
          <p:cNvSpPr txBox="1">
            <a:spLocks noChangeArrowheads="1"/>
          </p:cNvSpPr>
          <p:nvPr/>
        </p:nvSpPr>
        <p:spPr bwMode="auto">
          <a:xfrm>
            <a:off x="609600" y="914400"/>
            <a:ext cx="8077200" cy="4473575"/>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n-GB" sz="2400" b="1" u="sng"/>
              <a:t>Decision 3</a:t>
            </a:r>
            <a:endParaRPr lang="en-GB" sz="2400" b="1"/>
          </a:p>
          <a:p>
            <a:pPr marL="457200" indent="-457200">
              <a:spcBef>
                <a:spcPct val="50000"/>
              </a:spcBef>
            </a:pPr>
            <a:r>
              <a:rPr lang="en-GB" sz="2400" b="1"/>
              <a:t>You have lost the war against France and so lost all your lands in France. What will you do about this?</a:t>
            </a:r>
          </a:p>
          <a:p>
            <a:pPr marL="457200" indent="-457200">
              <a:spcBef>
                <a:spcPct val="50000"/>
              </a:spcBef>
              <a:buFontTx/>
              <a:buAutoNum type="alphaLcPeriod"/>
            </a:pPr>
            <a:r>
              <a:rPr lang="en-GB" sz="2400" b="1"/>
              <a:t>Accept this defeat and give up hope of having an Empire like your brother and father</a:t>
            </a:r>
          </a:p>
          <a:p>
            <a:pPr marL="457200" indent="-457200">
              <a:spcBef>
                <a:spcPct val="50000"/>
              </a:spcBef>
              <a:buFontTx/>
              <a:buAutoNum type="alphaLcPeriod"/>
            </a:pPr>
            <a:r>
              <a:rPr lang="en-GB" sz="2400" b="1"/>
              <a:t>Discuss the problem with your barons and accept their suggestions</a:t>
            </a:r>
          </a:p>
          <a:p>
            <a:pPr marL="457200" indent="-457200">
              <a:spcBef>
                <a:spcPct val="50000"/>
              </a:spcBef>
              <a:buFontTx/>
              <a:buAutoNum type="alphaLcPeriod"/>
            </a:pPr>
            <a:r>
              <a:rPr lang="en-GB" sz="2400" b="1"/>
              <a:t>Plan to win the lands back – whether the barons support you or not</a:t>
            </a:r>
          </a:p>
        </p:txBody>
      </p:sp>
      <p:sp>
        <p:nvSpPr>
          <p:cNvPr id="5124" name="AutoShape 4">
            <a:hlinkClick r:id="" action="ppaction://noaction" highlightClick="1"/>
          </p:cNvPr>
          <p:cNvSpPr>
            <a:spLocks noChangeArrowheads="1"/>
          </p:cNvSpPr>
          <p:nvPr/>
        </p:nvSpPr>
        <p:spPr bwMode="auto">
          <a:xfrm>
            <a:off x="7812088" y="4508500"/>
            <a:ext cx="720725" cy="792163"/>
          </a:xfrm>
          <a:prstGeom prst="actionButtonBlank">
            <a:avLst/>
          </a:prstGeom>
          <a:solidFill>
            <a:schemeClr val="accent1"/>
          </a:solidFill>
          <a:ln w="9525">
            <a:no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6288</TotalTime>
  <Words>2291</Words>
  <Application>Microsoft Office PowerPoint</Application>
  <PresentationFormat>On-screen Show (4:3)</PresentationFormat>
  <Paragraphs>339</Paragraphs>
  <Slides>39</Slides>
  <Notes>28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Apex</vt:lpstr>
      <vt:lpstr>The Magna Carta</vt:lpstr>
      <vt:lpstr>Slide 2</vt:lpstr>
      <vt:lpstr>King John of England</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The Great Charter</vt:lpstr>
      <vt:lpstr>Four major concepts</vt:lpstr>
      <vt:lpstr>Slide 32</vt:lpstr>
      <vt:lpstr>Slide 33</vt:lpstr>
      <vt:lpstr>Four major concepts</vt:lpstr>
      <vt:lpstr>Slide 35</vt:lpstr>
      <vt:lpstr>Slide 36</vt:lpstr>
      <vt:lpstr>Slide 37</vt:lpstr>
      <vt:lpstr>Slide 38</vt:lpstr>
      <vt:lpstr>Assignment!!!</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Magna Carta</dc:title>
  <dc:creator>Emily</dc:creator>
  <cp:lastModifiedBy>Alissa</cp:lastModifiedBy>
  <cp:revision>144</cp:revision>
  <dcterms:created xsi:type="dcterms:W3CDTF">2012-10-11T18:11:43Z</dcterms:created>
  <dcterms:modified xsi:type="dcterms:W3CDTF">2015-04-06T04:35:43Z</dcterms:modified>
</cp:coreProperties>
</file>