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5" r:id="rId1"/>
  </p:sldMasterIdLst>
  <p:handoutMasterIdLst>
    <p:handoutMasterId r:id="rId12"/>
  </p:handoutMasterIdLst>
  <p:sldIdLst>
    <p:sldId id="256" r:id="rId2"/>
    <p:sldId id="268" r:id="rId3"/>
    <p:sldId id="257" r:id="rId4"/>
    <p:sldId id="258" r:id="rId5"/>
    <p:sldId id="259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092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501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501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fld id="{256582CE-CD1C-4B0E-90A8-64849512CD3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1506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85800"/>
            <a:ext cx="7772400" cy="2127250"/>
          </a:xfrm>
        </p:spPr>
        <p:txBody>
          <a:bodyPr/>
          <a:lstStyle>
            <a:lvl1pPr algn="ctr">
              <a:defRPr sz="58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270250"/>
            <a:ext cx="6400800" cy="22098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0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4915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915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915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AD311D81-FFAF-47D2-BA7F-3F5B4442A248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49159" name="Group 7"/>
          <p:cNvGrpSpPr>
            <a:grpSpLocks/>
          </p:cNvGrpSpPr>
          <p:nvPr/>
        </p:nvGrpSpPr>
        <p:grpSpPr bwMode="auto">
          <a:xfrm>
            <a:off x="228600" y="2889250"/>
            <a:ext cx="8610600" cy="201613"/>
            <a:chOff x="144" y="1680"/>
            <a:chExt cx="5424" cy="144"/>
          </a:xfrm>
        </p:grpSpPr>
        <p:sp>
          <p:nvSpPr>
            <p:cNvPr id="49160" name="Rectangle 8"/>
            <p:cNvSpPr>
              <a:spLocks noChangeArrowheads="1"/>
            </p:cNvSpPr>
            <p:nvPr userDrawn="1"/>
          </p:nvSpPr>
          <p:spPr bwMode="auto">
            <a:xfrm>
              <a:off x="144" y="1680"/>
              <a:ext cx="1808" cy="144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161" name="Rectangle 9"/>
            <p:cNvSpPr>
              <a:spLocks noChangeArrowheads="1"/>
            </p:cNvSpPr>
            <p:nvPr userDrawn="1"/>
          </p:nvSpPr>
          <p:spPr bwMode="auto">
            <a:xfrm>
              <a:off x="1952" y="1680"/>
              <a:ext cx="1808" cy="14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162" name="Rectangle 10"/>
            <p:cNvSpPr>
              <a:spLocks noChangeArrowheads="1"/>
            </p:cNvSpPr>
            <p:nvPr userDrawn="1"/>
          </p:nvSpPr>
          <p:spPr bwMode="auto">
            <a:xfrm>
              <a:off x="3760" y="1680"/>
              <a:ext cx="1808" cy="144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29C2C1-E0FD-46AA-B317-D930DCDBAF2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4217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88A8D6-D297-4480-92F4-96254FF6017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0430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 and 2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57200" y="3941763"/>
            <a:ext cx="8229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BD85D941-65BC-4352-81DB-78972C28807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155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8381BEA2-1303-4F2A-9445-5043E31EF14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5193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941763"/>
            <a:ext cx="8229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F99E1887-C7B4-4077-A309-4EFA4091571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2558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F5C14AB5-4BED-44B8-861D-D613F985364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156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83726D-8134-4A97-BD68-960D34D17D4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86371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E72F3C-CE60-4CD8-9262-3942F851E85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3220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EBFCC8-E23C-4407-9A60-85AB6116D7C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8379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4AA0E4-0F0B-46C3-9164-E9876CCFBB5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8071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1BE851-EB38-4AFE-9009-4B43A5BA171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3774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F78840-2450-4867-8920-8F7F1B23DF7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4071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20D4A5-71AC-4FA0-9113-1D5D9E772B0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2896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82302C-C5EB-407B-B99E-20897DB5E3D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7665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813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/>
            </a:lvl1pPr>
          </a:lstStyle>
          <a:p>
            <a:endParaRPr lang="en-US"/>
          </a:p>
        </p:txBody>
      </p:sp>
      <p:sp>
        <p:nvSpPr>
          <p:cNvPr id="4813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endParaRPr lang="en-US"/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fld id="{707B5E0C-02B9-4C20-9BB1-8D0D34DC0B1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8135" name="Rectangle 7"/>
          <p:cNvSpPr>
            <a:spLocks noChangeArrowheads="1"/>
          </p:cNvSpPr>
          <p:nvPr/>
        </p:nvSpPr>
        <p:spPr bwMode="auto">
          <a:xfrm>
            <a:off x="0" y="0"/>
            <a:ext cx="228600" cy="22860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pitchFamily="18" charset="0"/>
            </a:endParaRPr>
          </a:p>
        </p:txBody>
      </p:sp>
      <p:sp>
        <p:nvSpPr>
          <p:cNvPr id="48136" name="Line 8"/>
          <p:cNvSpPr>
            <a:spLocks noChangeShapeType="1"/>
          </p:cNvSpPr>
          <p:nvPr/>
        </p:nvSpPr>
        <p:spPr bwMode="auto">
          <a:xfrm>
            <a:off x="457200" y="1447800"/>
            <a:ext cx="80772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37" name="Rectangle 9"/>
          <p:cNvSpPr>
            <a:spLocks noChangeArrowheads="1"/>
          </p:cNvSpPr>
          <p:nvPr/>
        </p:nvSpPr>
        <p:spPr bwMode="auto">
          <a:xfrm>
            <a:off x="0" y="2286000"/>
            <a:ext cx="228600" cy="2286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pitchFamily="18" charset="0"/>
            </a:endParaRPr>
          </a:p>
        </p:txBody>
      </p:sp>
      <p:sp>
        <p:nvSpPr>
          <p:cNvPr id="48138" name="Rectangle 10"/>
          <p:cNvSpPr>
            <a:spLocks noChangeArrowheads="1"/>
          </p:cNvSpPr>
          <p:nvPr/>
        </p:nvSpPr>
        <p:spPr bwMode="auto">
          <a:xfrm>
            <a:off x="0" y="4572000"/>
            <a:ext cx="228600" cy="2286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  <p:sldLayoutId id="2147483677" r:id="rId12"/>
    <p:sldLayoutId id="2147483678" r:id="rId13"/>
    <p:sldLayoutId id="2147483679" r:id="rId14"/>
    <p:sldLayoutId id="2147483680" r:id="rId15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p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p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Features of Civilization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3270250"/>
            <a:ext cx="6934200" cy="2209800"/>
          </a:xfrm>
        </p:spPr>
        <p:txBody>
          <a:bodyPr/>
          <a:lstStyle/>
          <a:p>
            <a:r>
              <a:rPr lang="en-US"/>
              <a:t>[Civilization] is roughly anything we do and the monkeys don't.  </a:t>
            </a:r>
          </a:p>
          <a:p>
            <a:r>
              <a:rPr lang="en-US"/>
              <a:t>~Lord Raglan~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Writing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419600" cy="4530725"/>
          </a:xfrm>
        </p:spPr>
        <p:txBody>
          <a:bodyPr/>
          <a:lstStyle/>
          <a:p>
            <a:r>
              <a:rPr lang="en-US" sz="2200" dirty="0" smtClean="0"/>
              <a:t>Civilizations develop their own systems of recording important information.  </a:t>
            </a:r>
          </a:p>
          <a:p>
            <a:r>
              <a:rPr lang="en-US" sz="2200" dirty="0" smtClean="0"/>
              <a:t>What will your civilization’s system of writing look like?  </a:t>
            </a:r>
            <a:endParaRPr lang="en-US" sz="2200" dirty="0"/>
          </a:p>
        </p:txBody>
      </p:sp>
      <p:pic>
        <p:nvPicPr>
          <p:cNvPr id="14346" name="Picture 10" descr="su_signs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019675" y="1600200"/>
            <a:ext cx="3438525" cy="4648200"/>
          </a:xfrm>
          <a:noFill/>
          <a:ln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Physical Geography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Every civilization arises and adapts to the climate and the lay of the land.</a:t>
            </a:r>
          </a:p>
          <a:p>
            <a:r>
              <a:rPr lang="en-US" dirty="0" smtClean="0"/>
              <a:t>You will need to create and title a map that shows your civilization’s boundaries, a mountain range, 2 rivers, a lake, a forest, a desert, and includes a scale, legend, and cardinal directions.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0613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Cities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sz="half" idx="3"/>
          </p:nvPr>
        </p:nvSpPr>
        <p:spPr>
          <a:xfrm>
            <a:off x="457200" y="4473575"/>
            <a:ext cx="8229600" cy="1851025"/>
          </a:xfrm>
        </p:spPr>
        <p:txBody>
          <a:bodyPr/>
          <a:lstStyle/>
          <a:p>
            <a:r>
              <a:rPr lang="en-US" sz="2400" dirty="0"/>
              <a:t>The central feature of civilizations.</a:t>
            </a:r>
          </a:p>
          <a:p>
            <a:r>
              <a:rPr lang="en-US" sz="2400" dirty="0" smtClean="0"/>
              <a:t>Your civilization will need a capital city and at least 3 other cities.</a:t>
            </a:r>
            <a:endParaRPr lang="en-US" sz="2400" dirty="0"/>
          </a:p>
        </p:txBody>
      </p:sp>
      <p:pic>
        <p:nvPicPr>
          <p:cNvPr id="3079" name="Picture 7" descr="Ur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85800" y="1597025"/>
            <a:ext cx="3293388" cy="2670175"/>
          </a:xfrm>
          <a:noFill/>
          <a:ln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081" name="Picture 9" descr="harappa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293060" y="1601788"/>
            <a:ext cx="4052392" cy="2665412"/>
          </a:xfrm>
          <a:noFill/>
          <a:ln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Government</a:t>
            </a:r>
            <a:endParaRPr lang="en-US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876800" cy="4530725"/>
          </a:xfrm>
        </p:spPr>
        <p:txBody>
          <a:bodyPr/>
          <a:lstStyle/>
          <a:p>
            <a:r>
              <a:rPr lang="en-US" sz="2200" dirty="0" smtClean="0"/>
              <a:t>Civilizations created central governments </a:t>
            </a:r>
            <a:r>
              <a:rPr lang="en-US" sz="2200" dirty="0"/>
              <a:t>to:</a:t>
            </a:r>
            <a:r>
              <a:rPr lang="en-US" sz="2400" dirty="0"/>
              <a:t> </a:t>
            </a:r>
            <a:endParaRPr lang="en-US" sz="2400" dirty="0" smtClean="0"/>
          </a:p>
          <a:p>
            <a:pPr lvl="1"/>
            <a:r>
              <a:rPr lang="en-US" sz="2000" dirty="0" smtClean="0"/>
              <a:t>Oversee </a:t>
            </a:r>
            <a:r>
              <a:rPr lang="en-US" sz="2000" dirty="0"/>
              <a:t>complex public works </a:t>
            </a:r>
            <a:endParaRPr lang="en-US" sz="2000" dirty="0" smtClean="0"/>
          </a:p>
          <a:p>
            <a:pPr lvl="1"/>
            <a:r>
              <a:rPr lang="en-US" sz="2000" dirty="0" smtClean="0"/>
              <a:t>Ensure </a:t>
            </a:r>
            <a:r>
              <a:rPr lang="en-US" sz="2000" dirty="0"/>
              <a:t>a steady supply of food was available</a:t>
            </a:r>
          </a:p>
          <a:p>
            <a:pPr lvl="1"/>
            <a:r>
              <a:rPr lang="en-US" sz="2000" dirty="0"/>
              <a:t>Maintain order (laws &amp; punishments)</a:t>
            </a:r>
          </a:p>
          <a:p>
            <a:pPr lvl="1"/>
            <a:r>
              <a:rPr lang="en-US" sz="2000" dirty="0"/>
              <a:t>Organize defense</a:t>
            </a:r>
          </a:p>
          <a:p>
            <a:pPr lvl="1"/>
            <a:r>
              <a:rPr lang="en-US" sz="2000" dirty="0"/>
              <a:t>Collect taxes</a:t>
            </a:r>
          </a:p>
          <a:p>
            <a:pPr lvl="1"/>
            <a:r>
              <a:rPr lang="en-US" sz="2000" dirty="0"/>
              <a:t>Provide planning &amp; </a:t>
            </a:r>
            <a:r>
              <a:rPr lang="en-US" sz="2000" dirty="0" smtClean="0"/>
              <a:t>leadership</a:t>
            </a:r>
          </a:p>
          <a:p>
            <a:r>
              <a:rPr lang="en-US" sz="2000" dirty="0" smtClean="0"/>
              <a:t>You will need to describe who will make decisions in your government.  Will you have a monarchy, democracy, republic, oligarchy, or another system?</a:t>
            </a:r>
            <a:endParaRPr lang="en-US" sz="2000" dirty="0"/>
          </a:p>
        </p:txBody>
      </p:sp>
      <p:pic>
        <p:nvPicPr>
          <p:cNvPr id="7175" name="Picture 7" descr="nile_irrigation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334000" y="1587500"/>
            <a:ext cx="2455863" cy="2451100"/>
          </a:xfrm>
          <a:noFill/>
          <a:ln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7177" name="Picture 9" descr="taxcollector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334000" y="4159250"/>
            <a:ext cx="2457450" cy="2393950"/>
          </a:xfrm>
          <a:noFill/>
          <a:ln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Organized Religion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38600" cy="4876800"/>
          </a:xfrm>
        </p:spPr>
        <p:txBody>
          <a:bodyPr/>
          <a:lstStyle/>
          <a:p>
            <a:r>
              <a:rPr lang="en-US" sz="2000" dirty="0"/>
              <a:t>Ancient people believed they must appeal to gods </a:t>
            </a:r>
            <a:r>
              <a:rPr lang="en-US" sz="2000" dirty="0" smtClean="0"/>
              <a:t>who </a:t>
            </a:r>
            <a:r>
              <a:rPr lang="en-US" sz="2000" dirty="0"/>
              <a:t>control nature &amp; human </a:t>
            </a:r>
            <a:r>
              <a:rPr lang="en-US" sz="2000" dirty="0" smtClean="0"/>
              <a:t>activities.</a:t>
            </a:r>
          </a:p>
          <a:p>
            <a:r>
              <a:rPr lang="en-US" sz="2000" dirty="0" smtClean="0"/>
              <a:t>What will be the religious beliefs and practices of the people in your civilization?</a:t>
            </a:r>
            <a:endParaRPr lang="en-US" sz="2000" dirty="0"/>
          </a:p>
        </p:txBody>
      </p:sp>
      <p:pic>
        <p:nvPicPr>
          <p:cNvPr id="8197" name="Picture 5" descr="priests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257800" y="1524000"/>
            <a:ext cx="2743200" cy="2387600"/>
          </a:xfrm>
          <a:noFill/>
          <a:ln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8200" name="Picture 8" descr="karnak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495800" y="4027488"/>
            <a:ext cx="4191000" cy="2336800"/>
          </a:xfrm>
          <a:noFill/>
          <a:ln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Social Organization</a:t>
            </a:r>
          </a:p>
        </p:txBody>
      </p:sp>
      <p:pic>
        <p:nvPicPr>
          <p:cNvPr id="10246" name="Picture 6" descr="classes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016137" y="2834309"/>
            <a:ext cx="3657600" cy="164658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0243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533400" y="1981200"/>
            <a:ext cx="8229600" cy="2057400"/>
          </a:xfrm>
        </p:spPr>
        <p:txBody>
          <a:bodyPr/>
          <a:lstStyle/>
          <a:p>
            <a:r>
              <a:rPr lang="en-US" sz="2200" dirty="0"/>
              <a:t>A complex social hierarchy emerged as people were ranked in society according to the job they performed</a:t>
            </a:r>
            <a:r>
              <a:rPr lang="en-US" sz="2200" dirty="0" smtClean="0"/>
              <a:t>.</a:t>
            </a:r>
          </a:p>
          <a:p>
            <a:pPr lvl="1"/>
            <a:r>
              <a:rPr lang="en-US" sz="2000" dirty="0" smtClean="0"/>
              <a:t>Nobility </a:t>
            </a:r>
            <a:r>
              <a:rPr lang="en-US" sz="2000" dirty="0"/>
              <a:t>&amp; Priests</a:t>
            </a:r>
          </a:p>
          <a:p>
            <a:pPr lvl="1"/>
            <a:r>
              <a:rPr lang="en-US" sz="2000" dirty="0"/>
              <a:t>Warriors</a:t>
            </a:r>
          </a:p>
          <a:p>
            <a:pPr lvl="1"/>
            <a:r>
              <a:rPr lang="en-US" sz="2000" dirty="0"/>
              <a:t>Merchants &amp; Artisans</a:t>
            </a:r>
          </a:p>
          <a:p>
            <a:pPr lvl="1"/>
            <a:r>
              <a:rPr lang="en-US" sz="2000" dirty="0"/>
              <a:t>Farmers &amp; fishermen</a:t>
            </a:r>
          </a:p>
          <a:p>
            <a:pPr lvl="1"/>
            <a:r>
              <a:rPr lang="en-US" sz="2000" dirty="0" smtClean="0"/>
              <a:t>Slaves</a:t>
            </a:r>
          </a:p>
          <a:p>
            <a:r>
              <a:rPr lang="en-US" sz="2200" dirty="0" smtClean="0"/>
              <a:t>You will have to describe how people relate to one another in your society.  Also, is there a system of education?  Who goes and what is taught?</a:t>
            </a:r>
            <a:endParaRPr lang="en-US" sz="2200" dirty="0"/>
          </a:p>
          <a:p>
            <a:pPr marL="457200" lvl="1" indent="0">
              <a:buNone/>
            </a:pP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Arts &amp; Architecture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2400" dirty="0"/>
              <a:t>Art &amp; buildings expressed the values of the people who created them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What kinds of culture, arts, and entertainment will be popular in your civilization?</a:t>
            </a:r>
            <a:endParaRPr lang="en-US" sz="2400" dirty="0"/>
          </a:p>
        </p:txBody>
      </p:sp>
      <p:pic>
        <p:nvPicPr>
          <p:cNvPr id="11271" name="Picture 7" descr="castillo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724400" y="1524000"/>
            <a:ext cx="3810000" cy="28590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1272" name="Picture 8" descr="bull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724400" y="4065588"/>
            <a:ext cx="3940175" cy="2335212"/>
          </a:xfrm>
          <a:noFill/>
          <a:ln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Public Works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524000"/>
            <a:ext cx="4267200" cy="4530725"/>
          </a:xfrm>
        </p:spPr>
        <p:txBody>
          <a:bodyPr/>
          <a:lstStyle/>
          <a:p>
            <a:r>
              <a:rPr lang="en-US" sz="2400" dirty="0"/>
              <a:t>Construction projects paid for through taxes &amp; constructed by a government for the benefit or use of the people.</a:t>
            </a:r>
          </a:p>
          <a:p>
            <a:r>
              <a:rPr lang="en-US" sz="2400" dirty="0"/>
              <a:t>Includes temples, palaces, roads, sewers, irrigation systems, defensive walls, etc. </a:t>
            </a:r>
            <a:endParaRPr lang="en-US" sz="2400" dirty="0" smtClean="0"/>
          </a:p>
          <a:p>
            <a:r>
              <a:rPr lang="en-US" sz="2400" dirty="0" smtClean="0"/>
              <a:t>What will your pyramid be?  What architectural structures will you have?</a:t>
            </a:r>
            <a:endParaRPr lang="en-US" sz="2400" dirty="0"/>
          </a:p>
        </p:txBody>
      </p:sp>
      <p:pic>
        <p:nvPicPr>
          <p:cNvPr id="12294" name="Picture 6" descr="road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954588" y="1617663"/>
            <a:ext cx="3481387" cy="2346325"/>
          </a:xfrm>
          <a:noFill/>
          <a:ln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2296" name="Picture 8" descr="wall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953000" y="4130675"/>
            <a:ext cx="3505200" cy="2346325"/>
          </a:xfrm>
          <a:noFill/>
          <a:ln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Economy</a:t>
            </a:r>
            <a:endParaRPr lang="en-US" dirty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sz="half" idx="3"/>
          </p:nvPr>
        </p:nvSpPr>
        <p:spPr>
          <a:xfrm>
            <a:off x="457200" y="4133850"/>
            <a:ext cx="8229600" cy="21907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200" dirty="0" smtClean="0"/>
              <a:t>Job specialization and long distance trade are important features of a civilization. </a:t>
            </a:r>
          </a:p>
          <a:p>
            <a:pPr>
              <a:lnSpc>
                <a:spcPct val="90000"/>
              </a:lnSpc>
            </a:pPr>
            <a:r>
              <a:rPr lang="en-US" sz="2200" dirty="0" smtClean="0"/>
              <a:t>How will people in your civilization support themselves economically (food, money, and jobs)?  What will your civilization produce?  What will be your staple crop?  </a:t>
            </a:r>
            <a:endParaRPr lang="en-US" sz="2200" dirty="0"/>
          </a:p>
        </p:txBody>
      </p:sp>
      <p:pic>
        <p:nvPicPr>
          <p:cNvPr id="13321" name="Picture 9" descr="dhow-sunset-65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725988" y="1601788"/>
            <a:ext cx="3579812" cy="2386012"/>
          </a:xfrm>
          <a:noFill/>
          <a:ln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3323" name="Picture 11" descr="camels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60438" y="1598613"/>
            <a:ext cx="3382962" cy="24399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/>
    </p:bldLst>
  </p:timing>
</p:sld>
</file>

<file path=ppt/theme/theme1.xml><?xml version="1.0" encoding="utf-8"?>
<a:theme xmlns:a="http://schemas.openxmlformats.org/drawingml/2006/main" name="Level">
  <a:themeElements>
    <a:clrScheme name="Level 8">
      <a:dk1>
        <a:srgbClr val="000000"/>
      </a:dk1>
      <a:lt1>
        <a:srgbClr val="FFFFFF"/>
      </a:lt1>
      <a:dk2>
        <a:srgbClr val="999900"/>
      </a:dk2>
      <a:lt2>
        <a:srgbClr val="666600"/>
      </a:lt2>
      <a:accent1>
        <a:srgbClr val="99CC00"/>
      </a:accent1>
      <a:accent2>
        <a:srgbClr val="CCCC66"/>
      </a:accent2>
      <a:accent3>
        <a:srgbClr val="FFFFFF"/>
      </a:accent3>
      <a:accent4>
        <a:srgbClr val="000000"/>
      </a:accent4>
      <a:accent5>
        <a:srgbClr val="CAE2AA"/>
      </a:accent5>
      <a:accent6>
        <a:srgbClr val="B9B95C"/>
      </a:accent6>
      <a:hlink>
        <a:srgbClr val="FFCC00"/>
      </a:hlink>
      <a:folHlink>
        <a:srgbClr val="CC9900"/>
      </a:folHlink>
    </a:clrScheme>
    <a:fontScheme name="Level">
      <a:majorFont>
        <a:latin typeface="Garamond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Level 1">
        <a:dk1>
          <a:srgbClr val="006699"/>
        </a:dk1>
        <a:lt1>
          <a:srgbClr val="FFFFFF"/>
        </a:lt1>
        <a:dk2>
          <a:srgbClr val="000000"/>
        </a:dk2>
        <a:lt2>
          <a:srgbClr val="99FF99"/>
        </a:lt2>
        <a:accent1>
          <a:srgbClr val="00CC99"/>
        </a:accent1>
        <a:accent2>
          <a:srgbClr val="009999"/>
        </a:accent2>
        <a:accent3>
          <a:srgbClr val="AAAAAA"/>
        </a:accent3>
        <a:accent4>
          <a:srgbClr val="DADADA"/>
        </a:accent4>
        <a:accent5>
          <a:srgbClr val="AAE2CA"/>
        </a:accent5>
        <a:accent6>
          <a:srgbClr val="008A8A"/>
        </a:accent6>
        <a:hlink>
          <a:srgbClr val="0066FF"/>
        </a:hlink>
        <a:folHlink>
          <a:srgbClr val="989CB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2">
        <a:dk1>
          <a:srgbClr val="808000"/>
        </a:dk1>
        <a:lt1>
          <a:srgbClr val="FFFFFF"/>
        </a:lt1>
        <a:dk2>
          <a:srgbClr val="5C271E"/>
        </a:dk2>
        <a:lt2>
          <a:srgbClr val="FFDD89"/>
        </a:lt2>
        <a:accent1>
          <a:srgbClr val="CC6600"/>
        </a:accent1>
        <a:accent2>
          <a:srgbClr val="CC9900"/>
        </a:accent2>
        <a:accent3>
          <a:srgbClr val="B5ACAB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3">
        <a:dk1>
          <a:srgbClr val="763B00"/>
        </a:dk1>
        <a:lt1>
          <a:srgbClr val="FFFFFF"/>
        </a:lt1>
        <a:dk2>
          <a:srgbClr val="330000"/>
        </a:dk2>
        <a:lt2>
          <a:srgbClr val="CC9900"/>
        </a:lt2>
        <a:accent1>
          <a:srgbClr val="FFCC00"/>
        </a:accent1>
        <a:accent2>
          <a:srgbClr val="CC3300"/>
        </a:accent2>
        <a:accent3>
          <a:srgbClr val="AD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666699"/>
        </a:hlink>
        <a:folHlink>
          <a:srgbClr val="99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4">
        <a:dk1>
          <a:srgbClr val="6D3696"/>
        </a:dk1>
        <a:lt1>
          <a:srgbClr val="FFFFFF"/>
        </a:lt1>
        <a:dk2>
          <a:srgbClr val="51255D"/>
        </a:dk2>
        <a:lt2>
          <a:srgbClr val="FFFFCC"/>
        </a:lt2>
        <a:accent1>
          <a:srgbClr val="666699"/>
        </a:accent1>
        <a:accent2>
          <a:srgbClr val="800080"/>
        </a:accent2>
        <a:accent3>
          <a:srgbClr val="B3ACB6"/>
        </a:accent3>
        <a:accent4>
          <a:srgbClr val="DADADA"/>
        </a:accent4>
        <a:accent5>
          <a:srgbClr val="B8B8CA"/>
        </a:accent5>
        <a:accent6>
          <a:srgbClr val="730073"/>
        </a:accent6>
        <a:hlink>
          <a:srgbClr val="CCCC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5">
        <a:dk1>
          <a:srgbClr val="CC6600"/>
        </a:dk1>
        <a:lt1>
          <a:srgbClr val="FFFFFF"/>
        </a:lt1>
        <a:dk2>
          <a:srgbClr val="4A553B"/>
        </a:dk2>
        <a:lt2>
          <a:srgbClr val="FFBF1F"/>
        </a:lt2>
        <a:accent1>
          <a:srgbClr val="FFCC00"/>
        </a:accent1>
        <a:accent2>
          <a:srgbClr val="CC9900"/>
        </a:accent2>
        <a:accent3>
          <a:srgbClr val="B1B4AF"/>
        </a:accent3>
        <a:accent4>
          <a:srgbClr val="DADADA"/>
        </a:accent4>
        <a:accent5>
          <a:srgbClr val="FFE2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6">
        <a:dk1>
          <a:srgbClr val="000000"/>
        </a:dk1>
        <a:lt1>
          <a:srgbClr val="FFFFFF"/>
        </a:lt1>
        <a:dk2>
          <a:srgbClr val="666699"/>
        </a:dk2>
        <a:lt2>
          <a:srgbClr val="FFCC00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666699"/>
        </a:hlink>
        <a:folHlink>
          <a:srgbClr val="9999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7">
        <a:dk1>
          <a:srgbClr val="000000"/>
        </a:dk1>
        <a:lt1>
          <a:srgbClr val="FFFFFF"/>
        </a:lt1>
        <a:dk2>
          <a:srgbClr val="CC3300"/>
        </a:dk2>
        <a:lt2>
          <a:srgbClr val="66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CC99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8">
        <a:dk1>
          <a:srgbClr val="000000"/>
        </a:dk1>
        <a:lt1>
          <a:srgbClr val="FFFFFF"/>
        </a:lt1>
        <a:dk2>
          <a:srgbClr val="999900"/>
        </a:dk2>
        <a:lt2>
          <a:srgbClr val="666600"/>
        </a:lt2>
        <a:accent1>
          <a:srgbClr val="99CC00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B9B95C"/>
        </a:accent6>
        <a:hlink>
          <a:srgbClr val="FFCC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Level</Template>
  <TotalTime>3641</TotalTime>
  <Words>402</Words>
  <Application>Microsoft Office PowerPoint</Application>
  <PresentationFormat>On-screen Show (4:3)</PresentationFormat>
  <Paragraphs>42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Garamond</vt:lpstr>
      <vt:lpstr>Times New Roman</vt:lpstr>
      <vt:lpstr>Verdana</vt:lpstr>
      <vt:lpstr>Wingdings</vt:lpstr>
      <vt:lpstr>Level</vt:lpstr>
      <vt:lpstr>Features of Civilization</vt:lpstr>
      <vt:lpstr>Physical Geography</vt:lpstr>
      <vt:lpstr>Cities</vt:lpstr>
      <vt:lpstr>Government</vt:lpstr>
      <vt:lpstr>Organized Religion</vt:lpstr>
      <vt:lpstr>Social Organization</vt:lpstr>
      <vt:lpstr>Arts &amp; Architecture</vt:lpstr>
      <vt:lpstr>Public Works</vt:lpstr>
      <vt:lpstr>Economy</vt:lpstr>
      <vt:lpstr>Writing</vt:lpstr>
    </vt:vector>
  </TitlesOfParts>
  <Company>CCSD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Features of Civilization</dc:title>
  <dc:creator>CCSD</dc:creator>
  <cp:lastModifiedBy>Alissa F Groll</cp:lastModifiedBy>
  <cp:revision>26</cp:revision>
  <dcterms:created xsi:type="dcterms:W3CDTF">2009-01-30T17:21:00Z</dcterms:created>
  <dcterms:modified xsi:type="dcterms:W3CDTF">2016-02-25T14:55:40Z</dcterms:modified>
</cp:coreProperties>
</file>