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handoutMasterIdLst>
    <p:handoutMasterId r:id="rId8"/>
  </p:handoutMasterIdLst>
  <p:sldIdLst>
    <p:sldId id="256" r:id="rId2"/>
    <p:sldId id="261" r:id="rId3"/>
    <p:sldId id="257" r:id="rId4"/>
    <p:sldId id="260" r:id="rId5"/>
    <p:sldId id="258" r:id="rId6"/>
    <p:sldId id="259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E8F1870-E969-4338-B24B-C19F3B2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77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6656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6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656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665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656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6656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5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57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657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8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658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658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8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0C8BA3D-C181-4AF8-A900-B4D7756212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658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DA49A-0B35-4F98-A1E6-F6B6DD3E4B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3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5D4A4-20D2-4C11-BDB5-2223C51B01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82237-7C7B-44B0-8453-7A3FC87886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4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BBE90-6069-445F-8CF5-20583D4D2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1608F-9962-42D2-A423-1B769E27ED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1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DA0F6-0BB3-4818-A0BE-196E875B6D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6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9645E-24DE-4C21-800D-9DFFBD268B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0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A5B63-B991-475C-ADE3-D14E10147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6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3D0EF-DD11-4EB0-8071-4E37430FEC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2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720E1-2C9E-4428-A3E4-579D4A03E9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7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553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4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554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554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554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554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55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5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555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5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5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6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556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556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FC73DB0-C160-4857-8333-67457CE9FFB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Cause &amp; Effects of</a:t>
            </a:r>
            <a:br>
              <a:rPr lang="en-US" sz="4800"/>
            </a:br>
            <a:r>
              <a:rPr lang="en-US" sz="4800"/>
              <a:t>the Neolithic Agricultural Revolution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Or</a:t>
            </a:r>
          </a:p>
          <a:p>
            <a:r>
              <a:rPr lang="en-US"/>
              <a:t>Why bread is cheaper than</a:t>
            </a:r>
          </a:p>
          <a:p>
            <a:r>
              <a:rPr lang="en-US"/>
              <a:t>beef jerky.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Paleolithic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Modern humans appear about </a:t>
            </a:r>
            <a:r>
              <a:rPr lang="en-US" sz="2800" dirty="0" smtClean="0"/>
              <a:t>250,000 </a:t>
            </a:r>
            <a:r>
              <a:rPr lang="en-US" sz="2800" dirty="0"/>
              <a:t>B.C.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Lived in small bands of nomadic hunters &amp; gatherers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Developments: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Simple stone tools &amp; weapons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Spoken Language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Use of fire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Belief in afterlife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Burial of dead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Creation of cave paintings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4441825"/>
            <a:ext cx="3200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/>
              <a:t>Food gathering women </a:t>
            </a:r>
          </a:p>
          <a:p>
            <a:pPr algn="ctr" eaLnBrk="1" hangingPunct="1"/>
            <a:r>
              <a:rPr lang="en-US" sz="2400"/>
              <a:t>notice that seeds grow</a:t>
            </a:r>
          </a:p>
          <a:p>
            <a:pPr algn="ctr" eaLnBrk="1" hangingPunct="1"/>
            <a:r>
              <a:rPr lang="en-US" sz="2400"/>
              <a:t>into new plants.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2743200" y="2743200"/>
            <a:ext cx="3048000" cy="213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/>
              <a:t>Neolithic peoples</a:t>
            </a:r>
          </a:p>
          <a:p>
            <a:pPr algn="ctr" eaLnBrk="1" hangingPunct="1"/>
            <a:r>
              <a:rPr lang="en-US" sz="2400"/>
              <a:t>domesticate plants</a:t>
            </a:r>
          </a:p>
          <a:p>
            <a:pPr algn="ctr" eaLnBrk="1" hangingPunct="1"/>
            <a:r>
              <a:rPr lang="en-US" sz="2400"/>
              <a:t>&amp; animals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410200" y="1295400"/>
            <a:ext cx="3048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/>
              <a:t>Farming replaces hunting</a:t>
            </a:r>
          </a:p>
          <a:p>
            <a:pPr algn="ctr" eaLnBrk="1" hangingPunct="1"/>
            <a:r>
              <a:rPr lang="en-US" sz="2400"/>
              <a:t>&amp; gathering as a means </a:t>
            </a:r>
          </a:p>
          <a:p>
            <a:pPr algn="ctr" eaLnBrk="1" hangingPunct="1"/>
            <a:r>
              <a:rPr lang="en-US" sz="2400"/>
              <a:t>of producing food.</a:t>
            </a:r>
          </a:p>
          <a:p>
            <a:pPr algn="ctr" eaLnBrk="1" hangingPunct="1"/>
            <a:endParaRPr lang="en-US" sz="2400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 flipV="1">
            <a:off x="2667000" y="4343400"/>
            <a:ext cx="6858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 flipV="1">
            <a:off x="5029200" y="2667000"/>
            <a:ext cx="6858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15" name="Picture 43" descr="MCBD10145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259388"/>
            <a:ext cx="2224088" cy="152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6" name="Picture 44" descr="MCj029572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00400"/>
            <a:ext cx="2362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0" name="Picture 48" descr="MCj025024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2743200" cy="210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Neolithic Agriculture Revolution</a:t>
            </a:r>
            <a:b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9000 B.C.</a:t>
            </a: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9" grpId="0"/>
      <p:bldP spid="3112" grpId="0" animBg="1"/>
      <p:bldP spid="31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685800" y="2362200"/>
            <a:ext cx="3048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/>
              <a:t>People abandon </a:t>
            </a:r>
          </a:p>
          <a:p>
            <a:pPr algn="ctr" eaLnBrk="1" hangingPunct="1"/>
            <a:r>
              <a:rPr lang="en-US" sz="2400"/>
              <a:t>nomadic ways of life </a:t>
            </a:r>
          </a:p>
          <a:p>
            <a:pPr algn="ctr" eaLnBrk="1" hangingPunct="1"/>
            <a:r>
              <a:rPr lang="en-US" sz="2400"/>
              <a:t>&amp; establish permanent</a:t>
            </a:r>
          </a:p>
          <a:p>
            <a:pPr algn="ctr" eaLnBrk="1" hangingPunct="1"/>
            <a:r>
              <a:rPr lang="en-US" sz="2400"/>
              <a:t>villages</a:t>
            </a:r>
          </a:p>
        </p:txBody>
      </p:sp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685800" y="76200"/>
            <a:ext cx="3200400" cy="1752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  <a:p>
            <a:pPr algn="ctr" eaLnBrk="1" hangingPunct="1"/>
            <a:r>
              <a:rPr lang="en-US" sz="2400"/>
              <a:t>People look for areas</a:t>
            </a:r>
          </a:p>
          <a:p>
            <a:pPr algn="ctr" eaLnBrk="1" hangingPunct="1"/>
            <a:r>
              <a:rPr lang="en-US" sz="2400"/>
              <a:t>with plentiful rainfall &amp;</a:t>
            </a:r>
          </a:p>
          <a:p>
            <a:pPr algn="ctr" eaLnBrk="1" hangingPunct="1"/>
            <a:r>
              <a:rPr lang="en-US" sz="2400"/>
              <a:t>fertile soil to establish</a:t>
            </a:r>
          </a:p>
          <a:p>
            <a:pPr algn="ctr" eaLnBrk="1" hangingPunct="1"/>
            <a:r>
              <a:rPr lang="en-US" sz="2400"/>
              <a:t>farms.</a:t>
            </a: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2209800" y="18288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3962400" y="1066800"/>
            <a:ext cx="76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4876800" y="152400"/>
            <a:ext cx="3200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/>
              <a:t>Farming peoples </a:t>
            </a:r>
          </a:p>
          <a:p>
            <a:pPr algn="ctr" eaLnBrk="1" hangingPunct="1"/>
            <a:r>
              <a:rPr lang="en-US" sz="2400"/>
              <a:t>begin settling in river</a:t>
            </a:r>
          </a:p>
          <a:p>
            <a:pPr algn="ctr" eaLnBrk="1" hangingPunct="1"/>
            <a:r>
              <a:rPr lang="en-US" sz="2400"/>
              <a:t> valleys like the Nile,</a:t>
            </a:r>
          </a:p>
          <a:p>
            <a:pPr algn="ctr" eaLnBrk="1" hangingPunct="1"/>
            <a:r>
              <a:rPr lang="en-US" sz="2400"/>
              <a:t>Indus, &amp; Huang He.</a:t>
            </a:r>
            <a:endParaRPr lang="en-US"/>
          </a:p>
        </p:txBody>
      </p:sp>
      <p:sp>
        <p:nvSpPr>
          <p:cNvPr id="68617" name="Oval 9"/>
          <p:cNvSpPr>
            <a:spLocks noChangeArrowheads="1"/>
          </p:cNvSpPr>
          <p:nvPr/>
        </p:nvSpPr>
        <p:spPr bwMode="auto">
          <a:xfrm>
            <a:off x="3581400" y="4191000"/>
            <a:ext cx="5715000" cy="213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eaLnBrk="1" hangingPunct="1">
              <a:lnSpc>
                <a:spcPct val="95000"/>
              </a:lnSpc>
              <a:spcAft>
                <a:spcPct val="30000"/>
              </a:spcAft>
            </a:pPr>
            <a:r>
              <a:rPr lang="en-US" sz="2400" dirty="0"/>
              <a:t>-Acquire more possessions</a:t>
            </a:r>
          </a:p>
          <a:p>
            <a:pPr eaLnBrk="1" hangingPunct="1">
              <a:lnSpc>
                <a:spcPct val="95000"/>
              </a:lnSpc>
              <a:spcAft>
                <a:spcPct val="30000"/>
              </a:spcAft>
            </a:pPr>
            <a:r>
              <a:rPr lang="en-US" sz="2400"/>
              <a:t>-Develop new technologies</a:t>
            </a:r>
          </a:p>
          <a:p>
            <a:pPr lvl="1" eaLnBrk="1" hangingPunct="1">
              <a:lnSpc>
                <a:spcPct val="95000"/>
              </a:lnSpc>
              <a:spcAft>
                <a:spcPct val="30000"/>
              </a:spcAft>
              <a:buFontTx/>
              <a:buChar char="•"/>
            </a:pPr>
            <a:r>
              <a:rPr lang="en-US" sz="2400" dirty="0"/>
              <a:t> </a:t>
            </a:r>
            <a:r>
              <a:rPr lang="en-US" dirty="0"/>
              <a:t>Calendar, plow, loom, pottery</a:t>
            </a:r>
            <a:endParaRPr lang="en-US" sz="2400" dirty="0"/>
          </a:p>
          <a:p>
            <a:pPr eaLnBrk="1" hangingPunct="1">
              <a:lnSpc>
                <a:spcPct val="95000"/>
              </a:lnSpc>
              <a:spcAft>
                <a:spcPct val="30000"/>
              </a:spcAft>
            </a:pPr>
            <a:r>
              <a:rPr lang="en-US" sz="2400" dirty="0"/>
              <a:t>-Growth in population</a:t>
            </a:r>
          </a:p>
          <a:p>
            <a:pPr eaLnBrk="1" hangingPunct="1"/>
            <a:endParaRPr lang="en-US" sz="2400" dirty="0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3581400" y="3581400"/>
            <a:ext cx="8382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2133600" y="388620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0" name="Oval 12"/>
          <p:cNvSpPr>
            <a:spLocks noChangeArrowheads="1"/>
          </p:cNvSpPr>
          <p:nvPr/>
        </p:nvSpPr>
        <p:spPr bwMode="auto">
          <a:xfrm>
            <a:off x="685800" y="4343400"/>
            <a:ext cx="2971800" cy="1371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/>
              <a:t>Farmers grow more</a:t>
            </a:r>
          </a:p>
          <a:p>
            <a:pPr algn="ctr" eaLnBrk="1" hangingPunct="1"/>
            <a:r>
              <a:rPr lang="en-US" sz="2400"/>
              <a:t>food than they need to</a:t>
            </a:r>
          </a:p>
          <a:p>
            <a:pPr algn="ctr" eaLnBrk="1" hangingPunct="1"/>
            <a:r>
              <a:rPr lang="en-US" sz="2400"/>
              <a:t>feed their families</a:t>
            </a:r>
          </a:p>
        </p:txBody>
      </p:sp>
      <p:pic>
        <p:nvPicPr>
          <p:cNvPr id="68625" name="Picture 17" descr="MCj042993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98675"/>
            <a:ext cx="2209800" cy="178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 animBg="1"/>
      <p:bldP spid="68615" grpId="0" animBg="1"/>
      <p:bldP spid="68616" grpId="0"/>
      <p:bldP spid="68617" grpId="0"/>
      <p:bldP spid="68618" grpId="0" animBg="1"/>
      <p:bldP spid="68619" grpId="0" animBg="1"/>
      <p:bldP spid="686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381000"/>
            <a:ext cx="2438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 eaLnBrk="1" hangingPunct="1"/>
            <a:r>
              <a:rPr lang="en-US" sz="2000"/>
              <a:t>Food surpluses allow</a:t>
            </a:r>
          </a:p>
          <a:p>
            <a:pPr algn="ctr" eaLnBrk="1" hangingPunct="1"/>
            <a:r>
              <a:rPr lang="en-US" sz="2000"/>
              <a:t>some to abandon farming in order to specialize in a specific craft</a:t>
            </a: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3352800" y="304800"/>
            <a:ext cx="2667000" cy="1524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eaLnBrk="1" hangingPunct="1"/>
            <a:r>
              <a:rPr lang="en-US" sz="2000"/>
              <a:t>Farmers barter</a:t>
            </a:r>
          </a:p>
          <a:p>
            <a:pPr algn="ctr" eaLnBrk="1" hangingPunct="1"/>
            <a:r>
              <a:rPr lang="en-US" sz="2000"/>
              <a:t>surplus food for</a:t>
            </a:r>
          </a:p>
          <a:p>
            <a:pPr algn="ctr" eaLnBrk="1" hangingPunct="1"/>
            <a:r>
              <a:rPr lang="en-US" sz="2000"/>
              <a:t>goods made by </a:t>
            </a:r>
          </a:p>
          <a:p>
            <a:pPr algn="ctr" eaLnBrk="1" hangingPunct="1"/>
            <a:r>
              <a:rPr lang="en-US" sz="2000"/>
              <a:t>artisans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895600" y="10668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600450" y="4343400"/>
            <a:ext cx="2286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 eaLnBrk="1" hangingPunct="1"/>
            <a:r>
              <a:rPr lang="en-US" sz="2000"/>
              <a:t>Leaders with armies </a:t>
            </a:r>
          </a:p>
          <a:p>
            <a:pPr algn="ctr" eaLnBrk="1" hangingPunct="1"/>
            <a:r>
              <a:rPr lang="en-US" sz="2000"/>
              <a:t>emerge who force</a:t>
            </a:r>
          </a:p>
          <a:p>
            <a:pPr algn="ctr" eaLnBrk="1" hangingPunct="1"/>
            <a:r>
              <a:rPr lang="en-US" sz="2000"/>
              <a:t>those with no power</a:t>
            </a:r>
          </a:p>
          <a:p>
            <a:pPr algn="ctr" eaLnBrk="1" hangingPunct="1"/>
            <a:r>
              <a:rPr lang="en-US" sz="2000"/>
              <a:t>to do the hard jobs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600200" y="373380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5791200" y="10668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6400800" y="609600"/>
            <a:ext cx="2057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 eaLnBrk="1" hangingPunct="1"/>
            <a:r>
              <a:rPr lang="en-US" sz="2000"/>
              <a:t>Beginnings of trade</a:t>
            </a:r>
          </a:p>
          <a:p>
            <a:pPr algn="ctr" eaLnBrk="1" hangingPunct="1"/>
            <a:r>
              <a:rPr lang="en-US" sz="2000"/>
              <a:t>networks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381000" y="4267200"/>
            <a:ext cx="2438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 eaLnBrk="1" hangingPunct="1"/>
            <a:r>
              <a:rPr lang="en-US" sz="2000"/>
              <a:t>Women lose status</a:t>
            </a:r>
          </a:p>
          <a:p>
            <a:pPr algn="ctr" eaLnBrk="1" hangingPunct="1"/>
            <a:r>
              <a:rPr lang="en-US" sz="2000"/>
              <a:t>to male warriors who can protect them &amp; their children</a:t>
            </a:r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228600" y="2133600"/>
            <a:ext cx="2971800" cy="1905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 eaLnBrk="1" hangingPunct="1"/>
            <a:r>
              <a:rPr lang="en-US" sz="2000"/>
              <a:t>Societies compete for valuable land &amp; water resources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2895600" y="5105400"/>
            <a:ext cx="609600" cy="111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6629400" y="4572000"/>
            <a:ext cx="129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 eaLnBrk="1" hangingPunct="1"/>
            <a:r>
              <a:rPr lang="en-US" sz="2000"/>
              <a:t>Increased warfare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6096000" y="51816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V="1">
            <a:off x="7315200" y="40386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7315200" y="1676400"/>
            <a:ext cx="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AutoShape 27"/>
          <p:cNvSpPr>
            <a:spLocks noChangeArrowheads="1"/>
          </p:cNvSpPr>
          <p:nvPr/>
        </p:nvSpPr>
        <p:spPr bwMode="auto">
          <a:xfrm>
            <a:off x="6553200" y="2514600"/>
            <a:ext cx="2438400" cy="1676400"/>
          </a:xfrm>
          <a:prstGeom prst="rightArrowCallout">
            <a:avLst>
              <a:gd name="adj1" fmla="val 25000"/>
              <a:gd name="adj2" fmla="val 25000"/>
              <a:gd name="adj3" fmla="val 24242"/>
              <a:gd name="adj4" fmla="val 6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 anchorCtr="1"/>
          <a:lstStyle/>
          <a:p>
            <a:pPr algn="ctr"/>
            <a:r>
              <a:rPr lang="en-US" sz="2000"/>
              <a:t>Increased interaction</a:t>
            </a:r>
          </a:p>
          <a:p>
            <a:pPr algn="ctr"/>
            <a:r>
              <a:rPr lang="en-US" sz="2000"/>
              <a:t>between communities</a:t>
            </a:r>
          </a:p>
        </p:txBody>
      </p:sp>
      <p:pic>
        <p:nvPicPr>
          <p:cNvPr id="4124" name="Picture 28" descr="MCj043555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81200"/>
            <a:ext cx="2286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875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 animBg="1"/>
      <p:bldP spid="4105" grpId="0"/>
      <p:bldP spid="4107" grpId="0" animBg="1"/>
      <p:bldP spid="4108" grpId="0" animBg="1"/>
      <p:bldP spid="4109" grpId="0"/>
      <p:bldP spid="4111" grpId="0"/>
      <p:bldP spid="4112" grpId="0"/>
      <p:bldP spid="4113" grpId="0" animBg="1"/>
      <p:bldP spid="4114" grpId="0"/>
      <p:bldP spid="4116" grpId="0" animBg="1"/>
      <p:bldP spid="4117" grpId="0" animBg="1"/>
      <p:bldP spid="4118" grpId="0" animBg="1"/>
      <p:bldP spid="41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457200" y="304800"/>
            <a:ext cx="8153400" cy="5791200"/>
          </a:xfrm>
          <a:prstGeom prst="star32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WordArt 6"/>
          <p:cNvSpPr>
            <a:spLocks noChangeArrowheads="1" noChangeShapeType="1" noTextEdit="1"/>
          </p:cNvSpPr>
          <p:nvPr/>
        </p:nvSpPr>
        <p:spPr bwMode="auto">
          <a:xfrm>
            <a:off x="1143000" y="1905000"/>
            <a:ext cx="6781800" cy="1981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9694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4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lgerian"/>
              </a:rPr>
              <a:t>Civilization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675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animBg="1"/>
      <p:bldP spid="67590" grpId="0" animBg="1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1216</TotalTime>
  <Words>228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Mountain Top</vt:lpstr>
      <vt:lpstr>Cause &amp; Effects of the Neolithic Agricultural Revolution</vt:lpstr>
      <vt:lpstr>Paleolithic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CCSD</dc:creator>
  <cp:lastModifiedBy>Brad Noble</cp:lastModifiedBy>
  <cp:revision>18</cp:revision>
  <dcterms:created xsi:type="dcterms:W3CDTF">2009-02-02T22:02:32Z</dcterms:created>
  <dcterms:modified xsi:type="dcterms:W3CDTF">2012-08-28T15:03:27Z</dcterms:modified>
</cp:coreProperties>
</file>