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8" r:id="rId3"/>
    <p:sldId id="257" r:id="rId4"/>
    <p:sldId id="258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A62A2-2F32-4DD8-93AD-374579E1A9E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17334-7E21-4736-B799-52917861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8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BDDBDF-A259-474C-8AA2-D0B8CDAA653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3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10E4B7-C111-48F5-BE1A-9ADB478C14FB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02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00431F-B04E-48CD-B598-E24EC604AFA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3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6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3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1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1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FBEB-EB1D-4CD6-B304-37FA6DE646B0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0502-48BC-49BB-A242-7212F266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14300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de Latin" panose="020A0A07050505020404" pitchFamily="18" charset="0"/>
                <a:ea typeface="ＭＳ Ｐゴシック" panose="020B0600070205080204" pitchFamily="34" charset="-128"/>
              </a:rPr>
              <a:t>Rome:</a:t>
            </a:r>
            <a:br>
              <a:rPr lang="en-US" altLang="en-US" sz="4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de Latin" panose="020A0A07050505020404" pitchFamily="18" charset="0"/>
                <a:ea typeface="ＭＳ Ｐゴシック" panose="020B0600070205080204" pitchFamily="34" charset="-128"/>
              </a:rPr>
            </a:br>
            <a:r>
              <a:rPr lang="en-US" altLang="en-US" sz="4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de Latin" panose="020A0A07050505020404" pitchFamily="18" charset="0"/>
                <a:ea typeface="ＭＳ Ｐゴシック" panose="020B0600070205080204" pitchFamily="34" charset="-128"/>
              </a:rPr>
              <a:t>Republic </a:t>
            </a:r>
            <a:br>
              <a:rPr lang="en-US" altLang="en-US" sz="4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de Latin" panose="020A0A07050505020404" pitchFamily="18" charset="0"/>
                <a:ea typeface="ＭＳ Ｐゴシック" panose="020B0600070205080204" pitchFamily="34" charset="-128"/>
              </a:rPr>
            </a:br>
            <a:r>
              <a:rPr lang="en-US" altLang="en-US" sz="4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de Latin" panose="020A0A07050505020404" pitchFamily="18" charset="0"/>
                <a:ea typeface="ＭＳ Ｐゴシック" panose="020B0600070205080204" pitchFamily="34" charset="-128"/>
              </a:rPr>
              <a:t>to</a:t>
            </a:r>
            <a:br>
              <a:rPr lang="en-US" altLang="en-US" sz="4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de Latin" panose="020A0A07050505020404" pitchFamily="18" charset="0"/>
                <a:ea typeface="ＭＳ Ｐゴシック" panose="020B0600070205080204" pitchFamily="34" charset="-128"/>
              </a:rPr>
            </a:br>
            <a:r>
              <a:rPr lang="en-US" altLang="en-US" sz="4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de Latin" panose="020A0A07050505020404" pitchFamily="18" charset="0"/>
                <a:ea typeface="ＭＳ Ｐゴシック" panose="020B0600070205080204" pitchFamily="34" charset="-128"/>
              </a:rPr>
              <a:t>Empire </a:t>
            </a:r>
            <a:r>
              <a:rPr lang="en-US" altLang="en-US" sz="2600">
                <a:solidFill>
                  <a:srgbClr val="C00000"/>
                </a:solidFill>
                <a:latin typeface="Wide Latin" panose="020A0A07050505020404" pitchFamily="18" charset="0"/>
                <a:ea typeface="ＭＳ Ｐゴシック" panose="020B0600070205080204" pitchFamily="34" charset="-128"/>
              </a:rPr>
              <a:t/>
            </a:r>
            <a:br>
              <a:rPr lang="en-US" altLang="en-US" sz="2600">
                <a:solidFill>
                  <a:srgbClr val="C00000"/>
                </a:solidFill>
                <a:latin typeface="Wide Latin" panose="020A0A07050505020404" pitchFamily="18" charset="0"/>
                <a:ea typeface="ＭＳ Ｐゴシック" panose="020B0600070205080204" pitchFamily="34" charset="-128"/>
              </a:rPr>
            </a:br>
            <a:endParaRPr lang="en-US" altLang="en-US" sz="2600">
              <a:solidFill>
                <a:srgbClr val="C00000"/>
              </a:solidFill>
              <a:latin typeface="Wide Latin" panose="020A0A070505050204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smtClean="0"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 bwMode="auto">
          <a:xfrm>
            <a:off x="2057401" y="3352800"/>
            <a:ext cx="3209925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276600"/>
            <a:ext cx="3394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7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425184" y="1463040"/>
            <a:ext cx="3886200" cy="4288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Pompey flees to Greece to gather his army</a:t>
            </a:r>
          </a:p>
          <a:p>
            <a:r>
              <a:rPr lang="en-US" sz="2000" dirty="0"/>
              <a:t>Caesar is able to defeat him</a:t>
            </a:r>
          </a:p>
          <a:p>
            <a:r>
              <a:rPr lang="en-US" sz="2000" dirty="0"/>
              <a:t>Pompey runs to Egypt where he is killed by Egyptians hoping to make Caesar happy</a:t>
            </a:r>
          </a:p>
          <a:p>
            <a:r>
              <a:rPr lang="en-US" sz="2000" dirty="0"/>
              <a:t>Caesar goes back to Rome in 46 B.C.E and the senate names him Dictator for 10 years</a:t>
            </a:r>
          </a:p>
          <a:p>
            <a:r>
              <a:rPr lang="en-US" sz="2000" dirty="0"/>
              <a:t>A Dictator is similar to a tyrant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56" y="1828800"/>
            <a:ext cx="3694838" cy="3581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Caesar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5536910" cy="3352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76426" y="1463040"/>
            <a:ext cx="3886200" cy="4288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46 B.C.E Caesar is named Dictator for life</a:t>
            </a:r>
          </a:p>
          <a:p>
            <a:r>
              <a:rPr lang="en-US" sz="2000" dirty="0"/>
              <a:t>He fixes many problems.  Rebuilds city center, cuts taxes, pays off Rome’s debts, founds 20 new colonies, lowers crime,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Yet, on March 15 44 B.C.E he is assassinated by members of the senate</a:t>
            </a:r>
          </a:p>
          <a:p>
            <a:r>
              <a:rPr lang="en-US" sz="2000" dirty="0"/>
              <a:t>Why?</a:t>
            </a:r>
          </a:p>
          <a:p>
            <a:r>
              <a:rPr lang="en-US" sz="2000" dirty="0"/>
              <a:t>Not everyone likes him, senate wants power back, people of Rome don’t want a King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Caesar’s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425184" y="1463040"/>
            <a:ext cx="3886200" cy="4288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After Caesar’s death you may think the Republic was reestablished.  It was not!</a:t>
            </a:r>
          </a:p>
          <a:p>
            <a:r>
              <a:rPr lang="en-US" sz="2000" dirty="0"/>
              <a:t>Octavian Augustus was the adopted heir of Caesar.</a:t>
            </a:r>
          </a:p>
          <a:p>
            <a:r>
              <a:rPr lang="en-US" sz="2000" dirty="0"/>
              <a:t>During Caesar’s assassination Augustus was in Greece studying </a:t>
            </a:r>
          </a:p>
          <a:p>
            <a:r>
              <a:rPr lang="en-US" sz="2000" dirty="0"/>
              <a:t>At age 19 he came to Rome to claim Caesar’s popularity and position</a:t>
            </a:r>
          </a:p>
          <a:p>
            <a:r>
              <a:rPr lang="en-US" sz="2000" dirty="0"/>
              <a:t>With Caesar’s military friend Mark Antony, Augustus was able to control the government  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Augustus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3309938" cy="41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The Roman Forum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171" name="Picture 2" descr="https://encrypted-tbn3.gstatic.com/images?q=tbn:ANd9GcRFutdh3PX-m7ILCxzE94s3cPcjA8AwAyd8LjIEOsZIoAMDA46RX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439863"/>
            <a:ext cx="8229600" cy="4565650"/>
          </a:xfrm>
          <a:noFill/>
        </p:spPr>
      </p:pic>
    </p:spTree>
    <p:extLst>
      <p:ext uri="{BB962C8B-B14F-4D97-AF65-F5344CB8AC3E}">
        <p14:creationId xmlns:p14="http://schemas.microsoft.com/office/powerpoint/2010/main" val="33945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The Roman Forum Today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5257800"/>
            <a:ext cx="8305800" cy="1600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Forum was the political, judicial, economic, and religious center of the Republic—emerged in the 7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th</a:t>
            </a:r>
            <a:r>
              <a:rPr lang="en-US" altLang="en-US" sz="2400">
                <a:ea typeface="ＭＳ Ｐゴシック" panose="020B0600070205080204" pitchFamily="34" charset="-128"/>
              </a:rPr>
              <a:t> c. BCE and abandoned by the 4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th</a:t>
            </a:r>
            <a:r>
              <a:rPr lang="en-US" altLang="en-US" sz="2400">
                <a:ea typeface="ＭＳ Ｐゴシック" panose="020B0600070205080204" pitchFamily="34" charset="-128"/>
              </a:rPr>
              <a:t> c. CE 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883920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7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Hannibal &amp; the Punic Wars 264-201 BCE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0" y="914401"/>
            <a:ext cx="39624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000" b="1">
                <a:ea typeface="ＭＳ Ｐゴシック" panose="020B0600070205080204" pitchFamily="34" charset="-128"/>
              </a:rPr>
              <a:t>Rome and the powerful city-state of Carthage fought a series of 3 wars over control of the Mediterranean trade routes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000" b="1">
              <a:ea typeface="ＭＳ Ｐゴシック" panose="020B0600070205080204" pitchFamily="34" charset="-128"/>
            </a:endParaRPr>
          </a:p>
          <a:p>
            <a:r>
              <a:rPr lang="en-US" altLang="en-US" sz="2000" b="1">
                <a:ea typeface="ＭＳ Ｐゴシック" panose="020B0600070205080204" pitchFamily="34" charset="-128"/>
              </a:rPr>
              <a:t> Legendary general Hannibal attempted a surprise attack on Rome in the Second Punic War by crossing the Alps with a herd of unfortunate war elephants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000" b="1">
              <a:ea typeface="ＭＳ Ｐゴシック" panose="020B0600070205080204" pitchFamily="34" charset="-128"/>
            </a:endParaRPr>
          </a:p>
          <a:p>
            <a:r>
              <a:rPr lang="en-US" altLang="en-US" sz="2000" b="1">
                <a:ea typeface="ＭＳ Ｐゴシック" panose="020B0600070205080204" pitchFamily="34" charset="-128"/>
              </a:rPr>
              <a:t>Rome defeated Hannibal at the Battle of Zama but Carthage remained a regional competitor until the Romans completely destroyed the city in the 3</a:t>
            </a:r>
            <a:r>
              <a:rPr lang="en-US" altLang="en-US" sz="2000" b="1" baseline="30000">
                <a:ea typeface="ＭＳ Ｐゴシック" panose="020B0600070205080204" pitchFamily="34" charset="-128"/>
              </a:rPr>
              <a:t>rd</a:t>
            </a:r>
            <a:r>
              <a:rPr lang="en-US" altLang="en-US" sz="2000" b="1">
                <a:ea typeface="ＭＳ Ｐゴシック" panose="020B0600070205080204" pitchFamily="34" charset="-128"/>
              </a:rPr>
              <a:t> war (149-146 BCE) and sold off its inhabitants as slaves 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1763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6" y="2362200"/>
            <a:ext cx="53181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Roman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Conquests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24000" y="2057401"/>
            <a:ext cx="87630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b="1">
                <a:ea typeface="ＭＳ Ｐゴシック" panose="020B0600070205080204" pitchFamily="34" charset="-128"/>
              </a:rPr>
              <a:t>After Rome defeated Carthage in 146 BCE, it seemed no Mediterranean force could stop the Romans</a:t>
            </a:r>
          </a:p>
          <a:p>
            <a:pPr eaLnBrk="1" hangingPunct="1"/>
            <a:r>
              <a:rPr lang="en-US" altLang="en-US" sz="2400" b="1">
                <a:ea typeface="ＭＳ Ｐゴシック" panose="020B0600070205080204" pitchFamily="34" charset="-128"/>
              </a:rPr>
              <a:t>Victory over Carthage gave Rome a taste of imperialism—wealth from plunder, slaves for cheap labor, new farm lands, control of trade routes, provinces for taxation, glory for generals (who could resist all of this?) </a:t>
            </a:r>
          </a:p>
          <a:p>
            <a:pPr eaLnBrk="1" hangingPunct="1"/>
            <a:r>
              <a:rPr lang="en-US" altLang="en-US" sz="2400" b="1">
                <a:ea typeface="ＭＳ Ｐゴシック" panose="020B0600070205080204" pitchFamily="34" charset="-128"/>
              </a:rPr>
              <a:t>Rome then launched a series of wars on the Eastern Mediterranean</a:t>
            </a:r>
          </a:p>
          <a:p>
            <a:pPr eaLnBrk="1" hangingPunct="1"/>
            <a:r>
              <a:rPr lang="en-US" altLang="en-US" sz="2400" b="1">
                <a:ea typeface="ＭＳ Ｐゴシック" panose="020B0600070205080204" pitchFamily="34" charset="-128"/>
              </a:rPr>
              <a:t>One by one, Macedonia, Greece, and parts of Asia Minor (Turkey) surrendered and became Roman provinces</a:t>
            </a:r>
          </a:p>
          <a:p>
            <a:pPr eaLnBrk="1" hangingPunct="1"/>
            <a:r>
              <a:rPr lang="en-US" altLang="en-US" sz="2400" b="1">
                <a:ea typeface="ＭＳ Ｐゴシック" panose="020B0600070205080204" pitchFamily="34" charset="-128"/>
              </a:rPr>
              <a:t>Other regions, like Egypt, allied with Rome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b="1">
                <a:ea typeface="ＭＳ Ｐゴシック" panose="020B0600070205080204" pitchFamily="34" charset="-128"/>
              </a:rPr>
              <a:t>By 133 B.C., Romans called the Mediterranean </a:t>
            </a:r>
            <a:r>
              <a:rPr lang="en-US" altLang="en-US" sz="2400" b="1" i="1">
                <a:ea typeface="ＭＳ Ｐゴシック" panose="020B0600070205080204" pitchFamily="34" charset="-128"/>
              </a:rPr>
              <a:t>Mare Nostrum</a:t>
            </a:r>
            <a:r>
              <a:rPr lang="en-US" altLang="en-US" sz="2400" b="1">
                <a:ea typeface="ＭＳ Ｐゴシック" panose="020B0600070205080204" pitchFamily="34" charset="-128"/>
              </a:rPr>
              <a:t>, or “Our Sea”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D5733B-38F7-42B6-B4F0-75ABC537A99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74" y="503635"/>
            <a:ext cx="10572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68" y="164307"/>
            <a:ext cx="16764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5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B55D6F-E64D-4F2A-B517-2024C8B4D2C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61925"/>
            <a:ext cx="9448800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7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425184" y="1463040"/>
            <a:ext cx="3886200" cy="4288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Rome was very successful under the republic.</a:t>
            </a:r>
          </a:p>
          <a:p>
            <a:r>
              <a:rPr lang="en-US" sz="2000" dirty="0"/>
              <a:t>It grew wealthy, strong, and conquered most of the land that would be its empire</a:t>
            </a:r>
          </a:p>
          <a:p>
            <a:r>
              <a:rPr lang="en-US" sz="2000" dirty="0"/>
              <a:t>Yet, the Republic was overthrown during times of prosperity</a:t>
            </a:r>
          </a:p>
          <a:p>
            <a:r>
              <a:rPr lang="en-US" sz="2000" dirty="0"/>
              <a:t>How did this happen?</a:t>
            </a:r>
          </a:p>
          <a:p>
            <a:r>
              <a:rPr lang="en-US" sz="2000" dirty="0"/>
              <a:t>	</a:t>
            </a:r>
            <a:r>
              <a:rPr lang="en-US" sz="2000" dirty="0"/>
              <a:t>The wealthy and war heroes had lots of power and popularity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4462346" cy="3733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981200"/>
            <a:ext cx="4455959" cy="3429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76426" y="1463040"/>
            <a:ext cx="3886200" cy="42885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Caesar was from a wealthy and important Roman family</a:t>
            </a:r>
          </a:p>
          <a:p>
            <a:r>
              <a:rPr lang="en-US" sz="2000" dirty="0"/>
              <a:t>He wanted to have political power</a:t>
            </a:r>
          </a:p>
          <a:p>
            <a:r>
              <a:rPr lang="en-US" sz="2000" dirty="0"/>
              <a:t>In Rome that often meant he need military success as well</a:t>
            </a:r>
          </a:p>
          <a:p>
            <a:r>
              <a:rPr lang="en-US" sz="2000" dirty="0"/>
              <a:t>Caesar led an army into Gaul (France) and during a 9 year campaign conquered most of Gaul</a:t>
            </a:r>
          </a:p>
          <a:p>
            <a:r>
              <a:rPr lang="en-US" sz="2000" dirty="0"/>
              <a:t>He conquered more land than anyone else in Roman history he extended Rome’s borders all the way to the English Channel</a:t>
            </a:r>
          </a:p>
          <a:p>
            <a:r>
              <a:rPr lang="en-US" sz="2000" dirty="0"/>
              <a:t>Back in Rome he became very popular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Julius Caesar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425184" y="1463040"/>
            <a:ext cx="3886200" cy="42885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To control the senate the three most powerful generals agreed to work together</a:t>
            </a:r>
          </a:p>
          <a:p>
            <a:r>
              <a:rPr lang="en-US" sz="2000" dirty="0"/>
              <a:t>	</a:t>
            </a:r>
            <a:r>
              <a:rPr lang="en-US" sz="2000" dirty="0"/>
              <a:t>Crassus had stopped slave revolts and wanted tax breaks and respect</a:t>
            </a:r>
          </a:p>
          <a:p>
            <a:endParaRPr lang="en-US" sz="2000" dirty="0"/>
          </a:p>
          <a:p>
            <a:r>
              <a:rPr lang="en-US" sz="2000" dirty="0"/>
              <a:t>	Pompey won victories east of Greece and wanted land for soldiers/ consul position</a:t>
            </a:r>
          </a:p>
          <a:p>
            <a:endParaRPr lang="en-US" sz="2000" dirty="0"/>
          </a:p>
          <a:p>
            <a:r>
              <a:rPr lang="en-US" sz="2000" dirty="0"/>
              <a:t>Caesar wanted a Triumph (monument) for his victories and government positions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5" y="2286000"/>
            <a:ext cx="4700507" cy="2209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Triumvirate and Civil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Widescreen</PresentationFormat>
  <Paragraphs>61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Wide Latin</vt:lpstr>
      <vt:lpstr>Office Theme</vt:lpstr>
      <vt:lpstr>Rome: Republic  to Empire  </vt:lpstr>
      <vt:lpstr>The Roman Forum</vt:lpstr>
      <vt:lpstr>The Roman Forum Today </vt:lpstr>
      <vt:lpstr>Hannibal &amp; the Punic Wars 264-201 BCE</vt:lpstr>
      <vt:lpstr>Roman  Conquests</vt:lpstr>
      <vt:lpstr>PowerPoint Presentation</vt:lpstr>
      <vt:lpstr>Republic</vt:lpstr>
      <vt:lpstr>Julius Caesar </vt:lpstr>
      <vt:lpstr>Triumvirate and Civil War</vt:lpstr>
      <vt:lpstr>Caesar</vt:lpstr>
      <vt:lpstr>Caesar’s Rule</vt:lpstr>
      <vt:lpstr>Augustus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Rome: Republic  to Empire  </dc:title>
  <dc:creator>Alissa F Groll</dc:creator>
  <cp:lastModifiedBy>Alissa F Groll</cp:lastModifiedBy>
  <cp:revision>1</cp:revision>
  <dcterms:created xsi:type="dcterms:W3CDTF">2015-01-30T17:36:09Z</dcterms:created>
  <dcterms:modified xsi:type="dcterms:W3CDTF">2015-01-30T17:36:21Z</dcterms:modified>
</cp:coreProperties>
</file>