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425" r:id="rId2"/>
    <p:sldId id="412" r:id="rId3"/>
    <p:sldId id="413" r:id="rId4"/>
    <p:sldId id="423" r:id="rId5"/>
    <p:sldId id="422" r:id="rId6"/>
    <p:sldId id="419" r:id="rId7"/>
    <p:sldId id="424" r:id="rId8"/>
  </p:sldIdLst>
  <p:sldSz cx="9144000" cy="6858000" type="screen4x3"/>
  <p:notesSz cx="7086600" cy="9296400"/>
  <p:custDataLst>
    <p:tags r:id="rId11"/>
  </p:custDataLst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B3D0"/>
    <a:srgbClr val="EDD456"/>
    <a:srgbClr val="FFF2AE"/>
    <a:srgbClr val="FEE8EA"/>
    <a:srgbClr val="E2F4FE"/>
    <a:srgbClr val="F29699"/>
    <a:srgbClr val="F8C4C5"/>
    <a:srgbClr val="B8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5" d="100"/>
          <a:sy n="55" d="100"/>
        </p:scale>
        <p:origin x="-1038" y="-96"/>
      </p:cViewPr>
      <p:guideLst>
        <p:guide orient="horz" pos="2160"/>
        <p:guide orient="horz" pos="864"/>
        <p:guide orient="horz" pos="3744"/>
        <p:guide pos="2880"/>
        <p:guide pos="624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086" y="-102"/>
      </p:cViewPr>
      <p:guideLst>
        <p:guide orient="horz" pos="2928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-44" charset="0"/>
              </a:defRPr>
            </a:lvl1pPr>
          </a:lstStyle>
          <a:p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-44" charset="0"/>
              </a:defRPr>
            </a:lvl1pPr>
          </a:lstStyle>
          <a:p>
            <a:endParaRPr lang="en-US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-44" charset="0"/>
              </a:defRPr>
            </a:lvl1pPr>
          </a:lstStyle>
          <a:p>
            <a:endParaRPr lang="en-US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-44" charset="0"/>
              </a:defRPr>
            </a:lvl1pPr>
          </a:lstStyle>
          <a:p>
            <a:fld id="{0559FE73-FD94-4C7E-89E5-8EA8AF747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52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-44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-44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16425"/>
            <a:ext cx="56705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702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-44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lnSpc>
                <a:spcPct val="100000"/>
              </a:lnSpc>
              <a:spcBef>
                <a:spcPct val="0"/>
              </a:spcBef>
              <a:defRPr sz="1200">
                <a:latin typeface="Times" pitchFamily="-44" charset="0"/>
              </a:defRPr>
            </a:lvl1pPr>
          </a:lstStyle>
          <a:p>
            <a:fld id="{AA13EDF7-C4B6-4EDD-A2AB-586B3C77B2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9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B77A4-750A-47FE-80FE-6907A4040499}" type="slidenum">
              <a:rPr lang="en-US"/>
              <a:pPr/>
              <a:t>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FBC5A-5932-4A98-A0F9-15A664A078A2}" type="slidenum">
              <a:rPr lang="en-US"/>
              <a:pPr/>
              <a:t>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2D13F-49CA-4A78-9D81-68FB85C87496}" type="slidenum">
              <a:rPr lang="en-US"/>
              <a:pPr/>
              <a:t>5</a:t>
            </a:fld>
            <a:endParaRPr lang="en-US"/>
          </a:p>
        </p:txBody>
      </p:sp>
      <p:sp>
        <p:nvSpPr>
          <p:cNvPr id="462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28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16" tIns="46808" rIns="93616" bIns="46808" anchor="b"/>
          <a:lstStyle>
            <a:lvl1pPr defTabSz="9366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60413" indent="-292100" defTabSz="9366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69988" indent="-233363" defTabSz="9366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38300" indent="-233363" defTabSz="9366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106613" indent="-234950" defTabSz="9366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63813" indent="-2349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3021013" indent="-2349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78213" indent="-2349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935413" indent="-2349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D529D058-36EE-49F8-AF06-991AD0EA590B}" type="slidenum">
              <a:rPr lang="en-US" sz="1200">
                <a:latin typeface="Calibri" pitchFamily="34" charset="0"/>
              </a:rPr>
              <a:pPr algn="r" eaLnBrk="1" hangingPunct="1">
                <a:lnSpc>
                  <a:spcPct val="100000"/>
                </a:lnSpc>
              </a:pPr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93F4F-0B46-4601-854F-0773F4392CC4}" type="slidenum">
              <a:rPr lang="en-US"/>
              <a:pPr/>
              <a:t>7</a:t>
            </a:fld>
            <a:endParaRPr lang="en-US"/>
          </a:p>
        </p:txBody>
      </p:sp>
      <p:sp>
        <p:nvSpPr>
          <p:cNvPr id="465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59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4014788" y="8829675"/>
            <a:ext cx="30702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16" tIns="46808" rIns="93616" bIns="46808" anchor="b"/>
          <a:lstStyle>
            <a:lvl1pPr defTabSz="9366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60413" indent="-292100" defTabSz="9366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69988" indent="-233363" defTabSz="9366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38300" indent="-233363" defTabSz="9366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106613" indent="-234950" defTabSz="9366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63813" indent="-2349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3021013" indent="-2349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78213" indent="-2349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935413" indent="-2349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E95ADFAB-098A-4BB7-A1C2-76792F61352F}" type="slidenum">
              <a:rPr lang="en-US" sz="1200">
                <a:latin typeface="Calibri" pitchFamily="34" charset="0"/>
              </a:rPr>
              <a:pPr algn="r" eaLnBrk="1" hangingPunct="1">
                <a:lnSpc>
                  <a:spcPct val="100000"/>
                </a:lnSpc>
              </a:pPr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9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86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83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33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0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861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306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227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75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8337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4648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9657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75" name="Rectangle 19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4724400" y="6191250"/>
            <a:ext cx="9906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76" name="Rectangle 20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5791200" y="6191250"/>
            <a:ext cx="9906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77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6915150" y="6172200"/>
            <a:ext cx="9906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78" name="Rectangle 2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134350" y="6172200"/>
            <a:ext cx="685800" cy="228600"/>
          </a:xfrm>
          <a:prstGeom prst="rect">
            <a:avLst/>
          </a:prstGeom>
          <a:solidFill>
            <a:schemeClr val="tx1">
              <a:alpha val="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5479" name="Picture 23" descr="MCj04360730000[1]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447800"/>
            <a:ext cx="7772400" cy="1470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7200" b="0">
                <a:latin typeface="French Script MT" pitchFamily="66" charset="0"/>
              </a:rPr>
              <a:t>The Rise of Christianity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8001000" cy="5105400"/>
          </a:xfrm>
          <a:prstGeom prst="rect">
            <a:avLst/>
          </a:prstGeom>
          <a:solidFill>
            <a:srgbClr val="B8D9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10287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5000"/>
              </a:spcAft>
            </a:pPr>
            <a:endParaRPr lang="en-US" sz="2000" b="1">
              <a:latin typeface="Arial" charset="0"/>
            </a:endParaRPr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609600" y="3810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000">
                <a:solidFill>
                  <a:schemeClr val="tx2"/>
                </a:solidFill>
                <a:latin typeface="French Script MT" pitchFamily="66" charset="0"/>
              </a:rPr>
              <a:t>Judaism in the Roman World</a:t>
            </a:r>
          </a:p>
        </p:txBody>
      </p:sp>
      <p:sp>
        <p:nvSpPr>
          <p:cNvPr id="431115" name="Rectangle 11"/>
          <p:cNvSpPr>
            <a:spLocks noChangeArrowheads="1"/>
          </p:cNvSpPr>
          <p:nvPr/>
        </p:nvSpPr>
        <p:spPr bwMode="auto">
          <a:xfrm>
            <a:off x="571499" y="1600200"/>
            <a:ext cx="8001001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AE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ct val="25000"/>
              </a:spcAft>
            </a:pPr>
            <a:r>
              <a:rPr lang="en-US" b="1" dirty="0">
                <a:latin typeface="Arial" charset="0"/>
              </a:rPr>
              <a:t>Roman Compromise</a:t>
            </a:r>
          </a:p>
          <a:p>
            <a:pPr marL="342900" indent="-342900" eaLnBrk="1" hangingPunct="1">
              <a:lnSpc>
                <a:spcPct val="100000"/>
              </a:lnSpc>
              <a:spcAft>
                <a:spcPct val="250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63 </a:t>
            </a:r>
            <a:r>
              <a:rPr lang="en-US" dirty="0">
                <a:latin typeface="Arial" charset="0"/>
              </a:rPr>
              <a:t>BC, Romans conquered Judaea &amp; chose a new ruler for the region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ct val="25000"/>
              </a:spcAft>
              <a:buFont typeface="Arial" pitchFamily="34" charset="0"/>
              <a:buChar char="•"/>
            </a:pPr>
            <a:r>
              <a:rPr lang="en-US" dirty="0">
                <a:latin typeface="Arial" charset="0"/>
              </a:rPr>
              <a:t>Jews unwilling to abandon their monotheistic religion for the Romans’ polytheism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ct val="25000"/>
              </a:spcAft>
              <a:buFont typeface="Arial" pitchFamily="34" charset="0"/>
              <a:buChar char="•"/>
            </a:pPr>
            <a:r>
              <a:rPr lang="en-US" dirty="0">
                <a:latin typeface="Arial" charset="0"/>
              </a:rPr>
              <a:t>Roman leaders allowed Jews to practice their religion as long as they maintained civic order &amp; paid tribute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  <a:p>
            <a:pPr>
              <a:lnSpc>
                <a:spcPct val="100000"/>
              </a:lnSpc>
              <a:spcAft>
                <a:spcPct val="25000"/>
              </a:spcAft>
            </a:pPr>
            <a:r>
              <a:rPr lang="en-US" b="1" dirty="0" smtClean="0">
                <a:latin typeface="Arial" charset="0"/>
              </a:rPr>
              <a:t>Reactions </a:t>
            </a:r>
            <a:r>
              <a:rPr lang="en-US" b="1" dirty="0">
                <a:latin typeface="Arial" charset="0"/>
              </a:rPr>
              <a:t>to Roman Rule</a:t>
            </a:r>
          </a:p>
          <a:p>
            <a:pPr marL="342900" indent="-342900">
              <a:lnSpc>
                <a:spcPct val="100000"/>
              </a:lnSpc>
              <a:spcAft>
                <a:spcPct val="250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Jewish </a:t>
            </a:r>
            <a:r>
              <a:rPr lang="en-US" dirty="0">
                <a:latin typeface="Arial" charset="0"/>
              </a:rPr>
              <a:t>zealots wanted to drive Romans from Judaea &amp; reestablish the Kingdom of Israel.</a:t>
            </a:r>
          </a:p>
          <a:p>
            <a:pPr marL="342900" indent="-342900">
              <a:lnSpc>
                <a:spcPct val="100000"/>
              </a:lnSpc>
              <a:spcAft>
                <a:spcPct val="25000"/>
              </a:spcAft>
              <a:buFont typeface="Arial" pitchFamily="34" charset="0"/>
              <a:buChar char="•"/>
            </a:pPr>
            <a:r>
              <a:rPr lang="en-US" dirty="0">
                <a:latin typeface="Arial" charset="0"/>
              </a:rPr>
              <a:t>Jewish tradition held that a Messiah, or Savior, would rise to free them.</a:t>
            </a:r>
          </a:p>
          <a:p>
            <a:pPr marL="233363" indent="-233363"/>
            <a:endParaRPr lang="en-US" b="1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1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1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1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1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3500" b="1" i="1">
              <a:latin typeface="Arial" charset="0"/>
            </a:endParaRPr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457200" y="1371600"/>
            <a:ext cx="8229600" cy="3352800"/>
          </a:xfrm>
          <a:prstGeom prst="rect">
            <a:avLst/>
          </a:prstGeom>
          <a:solidFill>
            <a:srgbClr val="FEE8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dirty="0">
                <a:latin typeface="Arial" charset="0"/>
              </a:rPr>
              <a:t>In the 30s AD, the teachings of Jesus of Nazareth developed into Christianity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i="1" dirty="0">
                <a:latin typeface="Arial" charset="0"/>
              </a:rPr>
              <a:t>Christos</a:t>
            </a:r>
            <a:r>
              <a:rPr lang="en-US" dirty="0">
                <a:latin typeface="Arial" charset="0"/>
              </a:rPr>
              <a:t>, Greek for “savior”; some Jews viewed Jesus as the Messiah.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dirty="0">
                <a:latin typeface="Arial" charset="0"/>
              </a:rPr>
              <a:t>Many of his teachings were rooted in the beliefs </a:t>
            </a:r>
            <a:r>
              <a:rPr lang="en-US" dirty="0" smtClean="0">
                <a:latin typeface="Arial" charset="0"/>
              </a:rPr>
              <a:t>of Judaism, but he criticizes the Jewish leaders for their hypocrisy.</a:t>
            </a:r>
            <a:endParaRPr lang="en-US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dirty="0">
                <a:latin typeface="Arial" charset="0"/>
              </a:rPr>
              <a:t>Some Jewish &amp; Roman leaders felt threatened by Jesus’ teachings &amp; popularity. </a:t>
            </a:r>
          </a:p>
          <a:p>
            <a:pPr marL="233363" indent="-233363">
              <a:lnSpc>
                <a:spcPct val="100000"/>
              </a:lnSpc>
              <a:spcAft>
                <a:spcPct val="25000"/>
              </a:spcAft>
              <a:buFontTx/>
              <a:buChar char="•"/>
            </a:pPr>
            <a:r>
              <a:rPr lang="en-US" dirty="0">
                <a:latin typeface="Arial" charset="0"/>
              </a:rPr>
              <a:t>Authorities who feared political uprisings had him crucified.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457200" y="4876800"/>
            <a:ext cx="8229600" cy="1828800"/>
          </a:xfrm>
          <a:prstGeom prst="rect">
            <a:avLst/>
          </a:prstGeom>
          <a:solidFill>
            <a:srgbClr val="F29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b="1" i="1" dirty="0">
                <a:latin typeface="Arial" charset="0"/>
              </a:rPr>
              <a:t>Diaspora</a:t>
            </a:r>
            <a:endParaRPr lang="en-US" sz="2400" b="1" i="1" dirty="0">
              <a:latin typeface="Arial" charset="0"/>
            </a:endParaRP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dirty="0">
                <a:latin typeface="Arial" charset="0"/>
              </a:rPr>
              <a:t>After Jewish uprising, AD 66</a:t>
            </a:r>
            <a:r>
              <a:rPr lang="en-US" dirty="0">
                <a:latin typeface="Arial" charset="0"/>
                <a:cs typeface="Arial" charset="0"/>
              </a:rPr>
              <a:t>–</a:t>
            </a:r>
            <a:r>
              <a:rPr lang="en-US" dirty="0">
                <a:latin typeface="Arial" charset="0"/>
              </a:rPr>
              <a:t>70, Romans sacked Jerusalem, killed thousands of Jews, &amp; destroyed the Second Temple</a:t>
            </a:r>
          </a:p>
          <a:p>
            <a:pPr marL="233363" indent="-233363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FontTx/>
              <a:buChar char="•"/>
            </a:pPr>
            <a:r>
              <a:rPr lang="en-US" dirty="0">
                <a:latin typeface="Arial" charset="0"/>
              </a:rPr>
              <a:t>After another failed revolt in the AD 130s, all Jews were banned from Jerusalem &amp; scattered</a:t>
            </a: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1828800" y="228600"/>
            <a:ext cx="5791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AE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French Script MT" pitchFamily="66" charset="0"/>
              </a:rPr>
              <a:t>A New Religion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3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3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3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3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3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3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animBg="1"/>
      <p:bldP spid="433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685800" y="976313"/>
            <a:ext cx="78486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2AE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algn="ctr" eaLnBrk="1" hangingPunct="1">
              <a:lnSpc>
                <a:spcPct val="0"/>
              </a:lnSpc>
            </a:pPr>
            <a:r>
              <a:rPr lang="en-US" sz="6000">
                <a:latin typeface="French Script MT" pitchFamily="66" charset="0"/>
              </a:rPr>
              <a:t>The Jewish Revolt AD 66-70</a:t>
            </a:r>
          </a:p>
          <a:p>
            <a:pPr algn="ctr" eaLnBrk="1" hangingPunct="1">
              <a:lnSpc>
                <a:spcPct val="100000"/>
              </a:lnSpc>
              <a:spcBef>
                <a:spcPct val="25000"/>
              </a:spcBef>
            </a:pPr>
            <a:r>
              <a:rPr lang="en-US" sz="2800" i="1">
                <a:latin typeface="Arial" charset="0"/>
              </a:rPr>
              <a:t>Masada</a:t>
            </a:r>
          </a:p>
        </p:txBody>
      </p:sp>
      <p:pic>
        <p:nvPicPr>
          <p:cNvPr id="463880" name="Picture 8" descr="Mas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44638"/>
            <a:ext cx="7010400" cy="52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6000" b="0">
                <a:solidFill>
                  <a:schemeClr val="tx1"/>
                </a:solidFill>
                <a:latin typeface="French Script MT" pitchFamily="66" charset="0"/>
              </a:rPr>
              <a:t>Christians Oppressed</a:t>
            </a:r>
          </a:p>
        </p:txBody>
      </p:sp>
      <p:sp>
        <p:nvSpPr>
          <p:cNvPr id="461827" name="TextBox 2"/>
          <p:cNvSpPr txBox="1">
            <a:spLocks noChangeArrowheads="1"/>
          </p:cNvSpPr>
          <p:nvPr/>
        </p:nvSpPr>
        <p:spPr bwMode="auto">
          <a:xfrm>
            <a:off x="457200" y="1371600"/>
            <a:ext cx="8382000" cy="504753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" charset="0"/>
              </a:rPr>
              <a:t>Romans </a:t>
            </a:r>
            <a:r>
              <a:rPr lang="en-US" sz="2000" dirty="0">
                <a:latin typeface="Arial" charset="0"/>
              </a:rPr>
              <a:t>viewed Christians as a threat because:</a:t>
            </a:r>
          </a:p>
          <a:p>
            <a:pPr marL="640080" lvl="2" indent="-18288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They </a:t>
            </a:r>
            <a:r>
              <a:rPr lang="en-US" sz="2000" dirty="0">
                <a:latin typeface="Arial" charset="0"/>
              </a:rPr>
              <a:t>refused to honor the emperor with sacrifices</a:t>
            </a:r>
          </a:p>
          <a:p>
            <a:pPr marL="640080" lvl="2" indent="-18288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They </a:t>
            </a:r>
            <a:r>
              <a:rPr lang="en-US" sz="2000" dirty="0">
                <a:latin typeface="Arial" charset="0"/>
              </a:rPr>
              <a:t>refused to worship Roman gods to protect the state</a:t>
            </a:r>
          </a:p>
          <a:p>
            <a:pPr marL="640080" lvl="2" indent="-18288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They taught that the </a:t>
            </a:r>
            <a:r>
              <a:rPr lang="en-US" sz="2000" dirty="0">
                <a:latin typeface="Arial" charset="0"/>
              </a:rPr>
              <a:t>Kingdom of God </a:t>
            </a:r>
            <a:r>
              <a:rPr lang="en-US" sz="2000" dirty="0" smtClean="0">
                <a:latin typeface="Arial" charset="0"/>
              </a:rPr>
              <a:t>would </a:t>
            </a:r>
            <a:r>
              <a:rPr lang="en-US" sz="2000" dirty="0">
                <a:latin typeface="Arial" charset="0"/>
              </a:rPr>
              <a:t>come to earth &amp;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displace other kingdoms</a:t>
            </a:r>
          </a:p>
          <a:p>
            <a:pPr marL="640080" lvl="2" indent="-18288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charset="0"/>
              </a:rPr>
              <a:t>Jesus’ message </a:t>
            </a:r>
            <a:r>
              <a:rPr lang="en-US" sz="2000" dirty="0" smtClean="0">
                <a:latin typeface="Arial" charset="0"/>
              </a:rPr>
              <a:t>equalizes, ignoring </a:t>
            </a:r>
            <a:r>
              <a:rPr lang="en-US" sz="2000" dirty="0">
                <a:latin typeface="Arial" charset="0"/>
              </a:rPr>
              <a:t>wealth &amp; </a:t>
            </a:r>
            <a:r>
              <a:rPr lang="en-US" sz="2000" dirty="0" smtClean="0">
                <a:latin typeface="Arial" charset="0"/>
              </a:rPr>
              <a:t>status</a:t>
            </a:r>
            <a:endParaRPr lang="en-US" sz="2000" dirty="0">
              <a:latin typeface="Arial" charset="0"/>
            </a:endParaRPr>
          </a:p>
          <a:p>
            <a:pPr marL="640080" lvl="2" indent="-18288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They </a:t>
            </a:r>
            <a:r>
              <a:rPr lang="en-US" sz="2000" dirty="0">
                <a:latin typeface="Arial" charset="0"/>
              </a:rPr>
              <a:t>were close-knit, secretive &amp; traded only within their own community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000" dirty="0" smtClean="0">
                <a:latin typeface="Arial" charset="0"/>
              </a:rPr>
              <a:t>Christians </a:t>
            </a:r>
            <a:r>
              <a:rPr lang="en-US" sz="2000" dirty="0">
                <a:latin typeface="Arial" charset="0"/>
              </a:rPr>
              <a:t>were used as </a:t>
            </a:r>
            <a:r>
              <a:rPr lang="en-US" sz="2000" dirty="0" smtClean="0">
                <a:latin typeface="Arial" charset="0"/>
              </a:rPr>
              <a:t>scapegoats- </a:t>
            </a:r>
            <a:r>
              <a:rPr lang="en-US" sz="2000" dirty="0">
                <a:latin typeface="Arial" charset="0"/>
              </a:rPr>
              <a:t>blamed for social &amp; economic </a:t>
            </a:r>
            <a:r>
              <a:rPr lang="en-US" sz="2000" dirty="0" smtClean="0">
                <a:latin typeface="Arial" charset="0"/>
              </a:rPr>
              <a:t>problems</a:t>
            </a: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000" dirty="0" smtClean="0">
                <a:latin typeface="Arial" charset="0"/>
              </a:rPr>
              <a:t>Some </a:t>
            </a:r>
            <a:r>
              <a:rPr lang="en-US" sz="2000" dirty="0">
                <a:latin typeface="Arial" charset="0"/>
              </a:rPr>
              <a:t>Christians became martyrs- people who suffer or die for their beliefs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latin typeface="Arial" charset="0"/>
              </a:rPr>
              <a:t>Christianity continued to spread due to the fact that all people were welcome &amp; equal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0FA49630-2879-49ED-8B3D-CBAF6850397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6" name="Picture 10" descr="The_Origins_and_Spread_of_Christianity_to_AD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" y="228600"/>
            <a:ext cx="9119559" cy="63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6000" b="0">
                <a:solidFill>
                  <a:schemeClr val="tx1"/>
                </a:solidFill>
                <a:latin typeface="French Script MT" pitchFamily="66" charset="0"/>
              </a:rPr>
              <a:t>From Persecution to Preeminence</a:t>
            </a:r>
          </a:p>
        </p:txBody>
      </p:sp>
      <p:sp>
        <p:nvSpPr>
          <p:cNvPr id="464899" name="TextBox 2"/>
          <p:cNvSpPr txBox="1">
            <a:spLocks noChangeArrowheads="1"/>
          </p:cNvSpPr>
          <p:nvPr/>
        </p:nvSpPr>
        <p:spPr bwMode="auto">
          <a:xfrm>
            <a:off x="381000" y="1222375"/>
            <a:ext cx="3048000" cy="517064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25000"/>
              </a:spcAft>
            </a:pPr>
            <a:r>
              <a:rPr lang="en-US" sz="2000" dirty="0">
                <a:latin typeface="Arial" charset="0"/>
              </a:rPr>
              <a:t>AD </a:t>
            </a:r>
            <a:r>
              <a:rPr lang="en-US" sz="2000" dirty="0" smtClean="0">
                <a:latin typeface="Arial" charset="0"/>
              </a:rPr>
              <a:t>312- </a:t>
            </a:r>
            <a:r>
              <a:rPr lang="en-US" sz="2000" dirty="0">
                <a:latin typeface="Arial" charset="0"/>
              </a:rPr>
              <a:t>Emperor Constantine </a:t>
            </a:r>
            <a:r>
              <a:rPr lang="en-US" sz="2000" dirty="0" smtClean="0">
                <a:latin typeface="Arial" charset="0"/>
              </a:rPr>
              <a:t>issues </a:t>
            </a:r>
            <a:r>
              <a:rPr lang="en-US" sz="2000" dirty="0">
                <a:latin typeface="Arial" charset="0"/>
              </a:rPr>
              <a:t>the Edict of Milan </a:t>
            </a:r>
            <a:r>
              <a:rPr lang="en-US" sz="2000" dirty="0" smtClean="0">
                <a:latin typeface="Arial" charset="0"/>
              </a:rPr>
              <a:t>after </a:t>
            </a:r>
            <a:r>
              <a:rPr lang="en-US" sz="2000" dirty="0">
                <a:latin typeface="Arial" charset="0"/>
              </a:rPr>
              <a:t>a military victory where he won under the sign of the cross. </a:t>
            </a:r>
          </a:p>
          <a:p>
            <a:pPr eaLnBrk="1" hangingPunct="1">
              <a:lnSpc>
                <a:spcPct val="100000"/>
              </a:lnSpc>
              <a:spcAft>
                <a:spcPct val="25000"/>
              </a:spcAft>
            </a:pPr>
            <a:r>
              <a:rPr lang="en-US" sz="2000" dirty="0" smtClean="0">
                <a:latin typeface="Arial" charset="0"/>
              </a:rPr>
              <a:t>The edict grants </a:t>
            </a:r>
            <a:r>
              <a:rPr lang="en-US" sz="2000" dirty="0">
                <a:latin typeface="Arial" charset="0"/>
              </a:rPr>
              <a:t>freedom of worship to all citizens of the Roman empire &amp; Constantine himself converts.</a:t>
            </a:r>
          </a:p>
          <a:p>
            <a:pPr eaLnBrk="1" hangingPunct="1">
              <a:lnSpc>
                <a:spcPct val="100000"/>
              </a:lnSpc>
              <a:spcAft>
                <a:spcPct val="25000"/>
              </a:spcAft>
            </a:pPr>
            <a:r>
              <a:rPr lang="en-US" sz="2000" dirty="0" smtClean="0">
                <a:latin typeface="Arial" charset="0"/>
              </a:rPr>
              <a:t>392 AD- </a:t>
            </a:r>
            <a:r>
              <a:rPr lang="en-US" sz="2000" dirty="0">
                <a:latin typeface="Arial" charset="0"/>
              </a:rPr>
              <a:t>Emperor Theodosius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makes </a:t>
            </a:r>
            <a:r>
              <a:rPr lang="en-US" sz="2000" dirty="0">
                <a:latin typeface="Arial" charset="0"/>
              </a:rPr>
              <a:t>Christianity the official religion of the Roman empire.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1E16A795-F5C3-4402-88E1-D77F5E495DF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96" y="1295400"/>
            <a:ext cx="5181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5/15/2006 11:29:37 AM&quot;&gt;&lt;Slide id=&quot;303&quot; dur=&quot;1.031&quot;/&gt;&lt;Slide id=&quot;304&quot; dur=&quot;.641&quot;/&gt;&lt;Slide id=&quot;308&quot; dur=&quot;3.345&quot; bld=&quot;|.8|.8|.9&quot;/&gt;&lt;Slide id=&quot;327&quot; dur=&quot;2.173&quot; bld=&quot;|1&quot;/&gt;&lt;Slide id=&quot;310&quot; dur=&quot;1.963&quot; bld=&quot;|.1|.7&quot;/&gt;&lt;Slide id=&quot;311&quot; dur=&quot;3.124&quot; bld=&quot;|.4|.9|.9&quot;/&gt;&lt;Slide id=&quot;320&quot; dur=&quot;7.481&quot; bld=&quot;|.6|.9|.9|1.1&quot;/&gt;&lt;/Timings&gt;&lt;Timings time=&quot;5/12/2006 12:13:06 PM&quot;&gt;&lt;Slide id=&quot;303&quot; dur=&quot;2.414&quot; bld=&quot;|.9&quot;/&gt;&lt;/Timings&gt;&lt;/WMTools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1|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"/>
</p:tagLst>
</file>

<file path=ppt/theme/theme1.xml><?xml version="1.0" encoding="utf-8"?>
<a:theme xmlns:a="http://schemas.openxmlformats.org/drawingml/2006/main" name="2_Custom Design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2AE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7228</TotalTime>
  <Words>384</Words>
  <Application>Microsoft Office PowerPoint</Application>
  <PresentationFormat>On-screen Show (4:3)</PresentationFormat>
  <Paragraphs>42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2_Custom Design</vt:lpstr>
      <vt:lpstr>The Rise of Christianity</vt:lpstr>
      <vt:lpstr>PowerPoint Presentation</vt:lpstr>
      <vt:lpstr>PowerPoint Presentation</vt:lpstr>
      <vt:lpstr>PowerPoint Presentation</vt:lpstr>
      <vt:lpstr>Christians Oppressed</vt:lpstr>
      <vt:lpstr>PowerPoint Presentation</vt:lpstr>
      <vt:lpstr>From Persecution to Preeminence</vt:lpstr>
    </vt:vector>
  </TitlesOfParts>
  <Company>Harcourt,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User</cp:lastModifiedBy>
  <cp:revision>283</cp:revision>
  <cp:lastPrinted>2005-02-01T16:21:45Z</cp:lastPrinted>
  <dcterms:created xsi:type="dcterms:W3CDTF">2005-01-20T18:32:35Z</dcterms:created>
  <dcterms:modified xsi:type="dcterms:W3CDTF">2013-10-14T14:38:01Z</dcterms:modified>
</cp:coreProperties>
</file>