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88" r:id="rId4"/>
    <p:sldId id="290" r:id="rId5"/>
    <p:sldId id="291" r:id="rId6"/>
    <p:sldId id="292" r:id="rId7"/>
    <p:sldId id="293" r:id="rId8"/>
    <p:sldId id="294" r:id="rId9"/>
    <p:sldId id="295" r:id="rId10"/>
    <p:sldId id="29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56FDFDF-A79E-4F6F-8095-30D03A405F47}" type="datetimeFigureOut">
              <a:rPr lang="en-US" smtClean="0"/>
              <a:t>2/3/2015</a:t>
            </a:fld>
            <a:endParaRPr lang="en-US"/>
          </a:p>
        </p:txBody>
      </p:sp>
      <p:sp>
        <p:nvSpPr>
          <p:cNvPr id="16" name="Slide Number Placeholder 15"/>
          <p:cNvSpPr>
            <a:spLocks noGrp="1"/>
          </p:cNvSpPr>
          <p:nvPr>
            <p:ph type="sldNum" sz="quarter" idx="11"/>
          </p:nvPr>
        </p:nvSpPr>
        <p:spPr/>
        <p:txBody>
          <a:bodyPr/>
          <a:lstStyle/>
          <a:p>
            <a:fld id="{5E337FEF-3E0D-43A5-A47F-C02BF5D5986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6FDFDF-A79E-4F6F-8095-30D03A405F47}"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37FEF-3E0D-43A5-A47F-C02BF5D598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6FDFDF-A79E-4F6F-8095-30D03A405F47}"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37FEF-3E0D-43A5-A47F-C02BF5D5986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56FDFDF-A79E-4F6F-8095-30D03A405F47}" type="datetimeFigureOut">
              <a:rPr lang="en-US" smtClean="0"/>
              <a:t>2/3/2015</a:t>
            </a:fld>
            <a:endParaRPr lang="en-US"/>
          </a:p>
        </p:txBody>
      </p:sp>
      <p:sp>
        <p:nvSpPr>
          <p:cNvPr id="15" name="Slide Number Placeholder 14"/>
          <p:cNvSpPr>
            <a:spLocks noGrp="1"/>
          </p:cNvSpPr>
          <p:nvPr>
            <p:ph type="sldNum" sz="quarter" idx="15"/>
          </p:nvPr>
        </p:nvSpPr>
        <p:spPr/>
        <p:txBody>
          <a:bodyPr/>
          <a:lstStyle>
            <a:lvl1pPr algn="ctr">
              <a:defRPr/>
            </a:lvl1pPr>
          </a:lstStyle>
          <a:p>
            <a:fld id="{5E337FEF-3E0D-43A5-A47F-C02BF5D59868}"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6FDFDF-A79E-4F6F-8095-30D03A405F47}"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37FEF-3E0D-43A5-A47F-C02BF5D59868}"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56FDFDF-A79E-4F6F-8095-30D03A405F47}" type="datetimeFigureOut">
              <a:rPr lang="en-US" smtClean="0"/>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37FEF-3E0D-43A5-A47F-C02BF5D59868}"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E337FEF-3E0D-43A5-A47F-C02BF5D59868}"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D56FDFDF-A79E-4F6F-8095-30D03A405F47}" type="datetimeFigureOut">
              <a:rPr lang="en-US" smtClean="0"/>
              <a:t>2/3/2015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6FDFDF-A79E-4F6F-8095-30D03A405F47}" type="datetimeFigureOut">
              <a:rPr lang="en-US" smtClean="0"/>
              <a:t>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37FEF-3E0D-43A5-A47F-C02BF5D59868}"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FDFDF-A79E-4F6F-8095-30D03A405F47}" type="datetimeFigureOut">
              <a:rPr lang="en-US" smtClean="0"/>
              <a:t>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37FEF-3E0D-43A5-A47F-C02BF5D598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56FDFDF-A79E-4F6F-8095-30D03A405F47}" type="datetimeFigureOut">
              <a:rPr lang="en-US" smtClean="0"/>
              <a:t>2/3/2015</a:t>
            </a:fld>
            <a:endParaRPr lang="en-US"/>
          </a:p>
        </p:txBody>
      </p:sp>
      <p:sp>
        <p:nvSpPr>
          <p:cNvPr id="9" name="Slide Number Placeholder 8"/>
          <p:cNvSpPr>
            <a:spLocks noGrp="1"/>
          </p:cNvSpPr>
          <p:nvPr>
            <p:ph type="sldNum" sz="quarter" idx="15"/>
          </p:nvPr>
        </p:nvSpPr>
        <p:spPr/>
        <p:txBody>
          <a:bodyPr/>
          <a:lstStyle/>
          <a:p>
            <a:fld id="{5E337FEF-3E0D-43A5-A47F-C02BF5D59868}"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56FDFDF-A79E-4F6F-8095-30D03A405F47}" type="datetimeFigureOut">
              <a:rPr lang="en-US" smtClean="0"/>
              <a:t>2/3/2015</a:t>
            </a:fld>
            <a:endParaRPr lang="en-US"/>
          </a:p>
        </p:txBody>
      </p:sp>
      <p:sp>
        <p:nvSpPr>
          <p:cNvPr id="9" name="Slide Number Placeholder 8"/>
          <p:cNvSpPr>
            <a:spLocks noGrp="1"/>
          </p:cNvSpPr>
          <p:nvPr>
            <p:ph type="sldNum" sz="quarter" idx="11"/>
          </p:nvPr>
        </p:nvSpPr>
        <p:spPr/>
        <p:txBody>
          <a:bodyPr/>
          <a:lstStyle/>
          <a:p>
            <a:fld id="{5E337FEF-3E0D-43A5-A47F-C02BF5D5986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56FDFDF-A79E-4F6F-8095-30D03A405F47}" type="datetimeFigureOut">
              <a:rPr lang="en-US" smtClean="0"/>
              <a:t>2/3/2015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E337FEF-3E0D-43A5-A47F-C02BF5D59868}"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Ancient Rome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748" y="3657600"/>
            <a:ext cx="3881438" cy="3013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637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The Catacombs of Rome </a:t>
            </a:r>
            <a:r>
              <a:rPr lang="en-US" dirty="0" smtClean="0"/>
              <a:t>are </a:t>
            </a:r>
            <a:r>
              <a:rPr lang="en-US" dirty="0"/>
              <a:t>ancient catacombs, underground burial places under Rome, </a:t>
            </a:r>
            <a:r>
              <a:rPr lang="en-US" dirty="0" smtClean="0"/>
              <a:t>Italy.</a:t>
            </a:r>
          </a:p>
          <a:p>
            <a:r>
              <a:rPr lang="en-US" dirty="0" smtClean="0"/>
              <a:t>There </a:t>
            </a:r>
            <a:r>
              <a:rPr lang="en-US" dirty="0"/>
              <a:t>are at least forty, some discovered only in recent </a:t>
            </a:r>
            <a:r>
              <a:rPr lang="en-US" dirty="0" smtClean="0"/>
              <a:t>decades </a:t>
            </a:r>
            <a:r>
              <a:rPr lang="en-US" dirty="0"/>
              <a:t>of which </a:t>
            </a:r>
            <a:r>
              <a:rPr lang="en-US" dirty="0" smtClean="0"/>
              <a:t>are most </a:t>
            </a:r>
            <a:r>
              <a:rPr lang="en-US" dirty="0"/>
              <a:t>famous for Christian burials, either in separate catacombs or mixed </a:t>
            </a:r>
            <a:r>
              <a:rPr lang="en-US" dirty="0" smtClean="0"/>
              <a:t>together. </a:t>
            </a:r>
          </a:p>
          <a:p>
            <a:r>
              <a:rPr lang="en-US" dirty="0" smtClean="0"/>
              <a:t>They </a:t>
            </a:r>
            <a:r>
              <a:rPr lang="en-US" dirty="0"/>
              <a:t>began in the </a:t>
            </a:r>
            <a:r>
              <a:rPr lang="en-US" dirty="0" smtClean="0"/>
              <a:t>200 C.E. mainly </a:t>
            </a:r>
            <a:r>
              <a:rPr lang="en-US" dirty="0"/>
              <a:t>as a response to overcrowding and shortage of land.</a:t>
            </a:r>
          </a:p>
          <a:p>
            <a:r>
              <a:rPr lang="en-US" dirty="0" smtClean="0"/>
              <a:t>The </a:t>
            </a:r>
            <a:r>
              <a:rPr lang="en-US" dirty="0"/>
              <a:t>Christian </a:t>
            </a:r>
            <a:r>
              <a:rPr lang="en-US" dirty="0" smtClean="0"/>
              <a:t>catacombs </a:t>
            </a:r>
            <a:r>
              <a:rPr lang="en-US" dirty="0"/>
              <a:t>are extremely important for the art history of Early Christian art, as they contain the great majority of examples from before about </a:t>
            </a:r>
            <a:r>
              <a:rPr lang="en-US" dirty="0" smtClean="0"/>
              <a:t>400 C.E., </a:t>
            </a:r>
            <a:r>
              <a:rPr lang="en-US" dirty="0"/>
              <a:t>in </a:t>
            </a:r>
            <a:r>
              <a:rPr lang="en-US" dirty="0" smtClean="0"/>
              <a:t>sculpture</a:t>
            </a:r>
            <a:r>
              <a:rPr lang="en-US" dirty="0"/>
              <a:t>, as well </a:t>
            </a:r>
            <a:r>
              <a:rPr lang="en-US" dirty="0" smtClean="0"/>
              <a:t>as gold </a:t>
            </a:r>
            <a:r>
              <a:rPr lang="en-US" dirty="0"/>
              <a:t>glass medallions (these, like most bodies, have been removed). </a:t>
            </a:r>
            <a:endParaRPr lang="en-US" dirty="0" smtClean="0"/>
          </a:p>
          <a:p>
            <a:r>
              <a:rPr lang="en-US" dirty="0" smtClean="0"/>
              <a:t>The </a:t>
            </a:r>
            <a:r>
              <a:rPr lang="en-US" dirty="0"/>
              <a:t>Jewish catacombs are similarly important for the study of Jewish art at this period. A number of dubious relics of catacomb saints were promoted after the rediscovery of the catacombs.</a:t>
            </a:r>
          </a:p>
        </p:txBody>
      </p:sp>
      <p:sp>
        <p:nvSpPr>
          <p:cNvPr id="3" name="Title 2"/>
          <p:cNvSpPr>
            <a:spLocks noGrp="1"/>
          </p:cNvSpPr>
          <p:nvPr>
            <p:ph type="title"/>
          </p:nvPr>
        </p:nvSpPr>
        <p:spPr/>
        <p:txBody>
          <a:bodyPr/>
          <a:lstStyle/>
          <a:p>
            <a:r>
              <a:rPr lang="en-US" dirty="0" smtClean="0"/>
              <a:t>Catacombs (CONT)</a:t>
            </a:r>
            <a:endParaRPr lang="en-US" dirty="0"/>
          </a:p>
        </p:txBody>
      </p:sp>
    </p:spTree>
    <p:extLst>
      <p:ext uri="{BB962C8B-B14F-4D97-AF65-F5344CB8AC3E}">
        <p14:creationId xmlns:p14="http://schemas.microsoft.com/office/powerpoint/2010/main" val="3253923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Some famous landmarks in Rome were the </a:t>
            </a:r>
            <a:r>
              <a:rPr lang="en-US" dirty="0" err="1" smtClean="0"/>
              <a:t>Colosseum</a:t>
            </a:r>
            <a:r>
              <a:rPr lang="en-US" dirty="0" smtClean="0"/>
              <a:t>, a building used for entertainment, the Roman Baths, which was kind of like a spa, the Circus Maximus, or a chariot racing track, and the Catacombs.  The Catacombs were an underground burial place.</a:t>
            </a:r>
            <a:endParaRPr lang="en-US" dirty="0"/>
          </a:p>
        </p:txBody>
      </p:sp>
      <p:sp>
        <p:nvSpPr>
          <p:cNvPr id="3" name="Title 2"/>
          <p:cNvSpPr>
            <a:spLocks noGrp="1"/>
          </p:cNvSpPr>
          <p:nvPr>
            <p:ph type="title"/>
          </p:nvPr>
        </p:nvSpPr>
        <p:spPr/>
        <p:txBody>
          <a:bodyPr/>
          <a:lstStyle/>
          <a:p>
            <a:r>
              <a:rPr lang="en-US" dirty="0" smtClean="0"/>
              <a:t>Landmarks in Rome</a:t>
            </a:r>
            <a:endParaRPr lang="en-US" dirty="0"/>
          </a:p>
        </p:txBody>
      </p:sp>
    </p:spTree>
    <p:extLst>
      <p:ext uri="{BB962C8B-B14F-4D97-AF65-F5344CB8AC3E}">
        <p14:creationId xmlns:p14="http://schemas.microsoft.com/office/powerpoint/2010/main" val="70616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err="1" smtClean="0"/>
              <a:t>Colosseum</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38400"/>
            <a:ext cx="3617259"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189" y="2438400"/>
            <a:ext cx="379251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041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baths had hot and </a:t>
            </a:r>
            <a:endParaRPr lang="en-US" dirty="0" smtClean="0"/>
          </a:p>
          <a:p>
            <a:pPr marL="0" indent="0">
              <a:buNone/>
            </a:pPr>
            <a:r>
              <a:rPr lang="en-US" dirty="0"/>
              <a:t> </a:t>
            </a:r>
            <a:r>
              <a:rPr lang="en-US" dirty="0" smtClean="0"/>
              <a:t>   cold </a:t>
            </a:r>
            <a:r>
              <a:rPr lang="en-US" dirty="0"/>
              <a:t>pools, towels, slaves </a:t>
            </a:r>
            <a:endParaRPr lang="en-US" dirty="0" smtClean="0"/>
          </a:p>
          <a:p>
            <a:pPr marL="0" indent="0">
              <a:buNone/>
            </a:pPr>
            <a:r>
              <a:rPr lang="en-US" dirty="0"/>
              <a:t> </a:t>
            </a:r>
            <a:r>
              <a:rPr lang="en-US" dirty="0" smtClean="0"/>
              <a:t>   to </a:t>
            </a:r>
            <a:r>
              <a:rPr lang="en-US" dirty="0"/>
              <a:t>wait on you, steam </a:t>
            </a:r>
            <a:endParaRPr lang="en-US" dirty="0" smtClean="0"/>
          </a:p>
          <a:p>
            <a:pPr marL="0" indent="0">
              <a:buNone/>
            </a:pPr>
            <a:r>
              <a:rPr lang="en-US" dirty="0"/>
              <a:t> </a:t>
            </a:r>
            <a:r>
              <a:rPr lang="en-US" dirty="0" smtClean="0"/>
              <a:t>   rooms</a:t>
            </a:r>
            <a:r>
              <a:rPr lang="en-US" dirty="0"/>
              <a:t>, saunas, exercise </a:t>
            </a:r>
            <a:endParaRPr lang="en-US" dirty="0" smtClean="0"/>
          </a:p>
          <a:p>
            <a:pPr marL="0" indent="0">
              <a:buNone/>
            </a:pPr>
            <a:r>
              <a:rPr lang="en-US" dirty="0"/>
              <a:t> </a:t>
            </a:r>
            <a:r>
              <a:rPr lang="en-US" dirty="0" smtClean="0"/>
              <a:t>   rooms</a:t>
            </a:r>
            <a:r>
              <a:rPr lang="en-US" dirty="0"/>
              <a:t>, and hair cutting </a:t>
            </a:r>
            <a:endParaRPr lang="en-US" dirty="0" smtClean="0"/>
          </a:p>
          <a:p>
            <a:pPr marL="0" indent="0">
              <a:buNone/>
            </a:pPr>
            <a:r>
              <a:rPr lang="en-US" dirty="0"/>
              <a:t> </a:t>
            </a:r>
            <a:r>
              <a:rPr lang="en-US" dirty="0" smtClean="0"/>
              <a:t>   salons</a:t>
            </a:r>
            <a:r>
              <a:rPr lang="en-US" dirty="0"/>
              <a:t>. They had reading rooms and libraries, as </a:t>
            </a:r>
            <a:r>
              <a:rPr lang="en-US" dirty="0" smtClean="0"/>
              <a:t>  </a:t>
            </a:r>
          </a:p>
          <a:p>
            <a:pPr marL="0" indent="0">
              <a:buNone/>
            </a:pPr>
            <a:r>
              <a:rPr lang="en-US" dirty="0" smtClean="0"/>
              <a:t>    among </a:t>
            </a:r>
            <a:r>
              <a:rPr lang="en-US" dirty="0"/>
              <a:t>the freeborn, who had the right to frequent </a:t>
            </a:r>
            <a:endParaRPr lang="en-US" dirty="0" smtClean="0"/>
          </a:p>
          <a:p>
            <a:pPr marL="0" indent="0">
              <a:buNone/>
            </a:pPr>
            <a:r>
              <a:rPr lang="en-US" dirty="0" smtClean="0"/>
              <a:t>    baths</a:t>
            </a:r>
            <a:r>
              <a:rPr lang="en-US" dirty="0"/>
              <a:t>, the majority could read.</a:t>
            </a:r>
          </a:p>
        </p:txBody>
      </p:sp>
      <p:sp>
        <p:nvSpPr>
          <p:cNvPr id="3" name="Title 2"/>
          <p:cNvSpPr>
            <a:spLocks noGrp="1"/>
          </p:cNvSpPr>
          <p:nvPr>
            <p:ph type="title"/>
          </p:nvPr>
        </p:nvSpPr>
        <p:spPr/>
        <p:txBody>
          <a:bodyPr/>
          <a:lstStyle/>
          <a:p>
            <a:r>
              <a:rPr lang="en-US" dirty="0" smtClean="0"/>
              <a:t>Roman Baths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1000"/>
            <a:ext cx="4419600" cy="340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212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The Public Baths were extremely popular. </a:t>
            </a:r>
            <a:r>
              <a:rPr lang="en-US" dirty="0" smtClean="0"/>
              <a:t>The </a:t>
            </a:r>
          </a:p>
          <a:p>
            <a:pPr marL="0" indent="0">
              <a:buNone/>
            </a:pPr>
            <a:r>
              <a:rPr lang="en-US" dirty="0"/>
              <a:t> </a:t>
            </a:r>
            <a:r>
              <a:rPr lang="en-US" dirty="0" smtClean="0"/>
              <a:t>   people </a:t>
            </a:r>
            <a:r>
              <a:rPr lang="en-US" dirty="0"/>
              <a:t>loved them. </a:t>
            </a:r>
            <a:endParaRPr lang="en-US" dirty="0" smtClean="0"/>
          </a:p>
          <a:p>
            <a:r>
              <a:rPr lang="en-US" dirty="0" smtClean="0"/>
              <a:t>At </a:t>
            </a:r>
            <a:r>
              <a:rPr lang="en-US" dirty="0"/>
              <a:t>one time, there were as many as 900 public baths in ancient Rome. Small ones held about 300 people, and the big ones held 1500 people or more</a:t>
            </a:r>
            <a:r>
              <a:rPr lang="en-US" dirty="0" smtClean="0"/>
              <a:t>!</a:t>
            </a:r>
          </a:p>
          <a:p>
            <a:r>
              <a:rPr lang="en-US" dirty="0" smtClean="0"/>
              <a:t> </a:t>
            </a:r>
            <a:r>
              <a:rPr lang="en-US" dirty="0"/>
              <a:t>A trip to the bath was a very important part of ancient Roman daily life</a:t>
            </a:r>
            <a:r>
              <a:rPr lang="en-US" dirty="0" smtClean="0"/>
              <a:t>.</a:t>
            </a:r>
          </a:p>
          <a:p>
            <a:r>
              <a:rPr lang="en-US" dirty="0"/>
              <a:t>In all but the largest baths, there were separate hours for men and women. The women's time slot was apparently much shorter, so that women probably had to be more careful scheduling. But larger baths had duplicate facilities.</a:t>
            </a:r>
          </a:p>
        </p:txBody>
      </p:sp>
      <p:sp>
        <p:nvSpPr>
          <p:cNvPr id="3" name="Title 2"/>
          <p:cNvSpPr>
            <a:spLocks noGrp="1"/>
          </p:cNvSpPr>
          <p:nvPr>
            <p:ph type="title"/>
          </p:nvPr>
        </p:nvSpPr>
        <p:spPr/>
        <p:txBody>
          <a:bodyPr/>
          <a:lstStyle/>
          <a:p>
            <a:r>
              <a:rPr lang="en-US" dirty="0"/>
              <a:t>Roman </a:t>
            </a:r>
            <a:r>
              <a:rPr lang="en-US" dirty="0" smtClean="0"/>
              <a:t>Baths (CONT)</a:t>
            </a:r>
            <a:endParaRPr lang="en-US" dirty="0"/>
          </a:p>
        </p:txBody>
      </p:sp>
      <p:pic>
        <p:nvPicPr>
          <p:cNvPr id="4" name="Picture 3"/>
          <p:cNvPicPr>
            <a:picLocks noChangeAspect="1"/>
          </p:cNvPicPr>
          <p:nvPr/>
        </p:nvPicPr>
        <p:blipFill>
          <a:blip r:embed="rId2"/>
          <a:stretch>
            <a:fillRect/>
          </a:stretch>
        </p:blipFill>
        <p:spPr>
          <a:xfrm>
            <a:off x="7086600" y="289076"/>
            <a:ext cx="1524000" cy="2165048"/>
          </a:xfrm>
          <a:prstGeom prst="rect">
            <a:avLst/>
          </a:prstGeom>
        </p:spPr>
      </p:pic>
    </p:spTree>
    <p:extLst>
      <p:ext uri="{BB962C8B-B14F-4D97-AF65-F5344CB8AC3E}">
        <p14:creationId xmlns:p14="http://schemas.microsoft.com/office/powerpoint/2010/main" val="838581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a:normAutofit lnSpcReduction="10000"/>
          </a:bodyPr>
          <a:lstStyle/>
          <a:p>
            <a:r>
              <a:rPr lang="en-US" dirty="0"/>
              <a:t>The ancient Romans might visit the </a:t>
            </a:r>
            <a:endParaRPr lang="en-US" dirty="0" smtClean="0"/>
          </a:p>
          <a:p>
            <a:pPr marL="0" indent="0">
              <a:buNone/>
            </a:pPr>
            <a:r>
              <a:rPr lang="en-US" dirty="0"/>
              <a:t> </a:t>
            </a:r>
            <a:r>
              <a:rPr lang="en-US" dirty="0" smtClean="0"/>
              <a:t>   baths </a:t>
            </a:r>
            <a:r>
              <a:rPr lang="en-US" dirty="0"/>
              <a:t>first, and then wander down to the Forum, </a:t>
            </a:r>
            <a:endParaRPr lang="en-US" dirty="0" smtClean="0"/>
          </a:p>
          <a:p>
            <a:pPr marL="0" indent="0">
              <a:buNone/>
            </a:pPr>
            <a:r>
              <a:rPr lang="en-US" dirty="0"/>
              <a:t> </a:t>
            </a:r>
            <a:r>
              <a:rPr lang="en-US" dirty="0" smtClean="0"/>
              <a:t>   although </a:t>
            </a:r>
            <a:r>
              <a:rPr lang="en-US" dirty="0"/>
              <a:t>many did prefer to get their shopping done </a:t>
            </a:r>
            <a:endParaRPr lang="en-US" dirty="0" smtClean="0"/>
          </a:p>
          <a:p>
            <a:pPr marL="0" indent="0">
              <a:buNone/>
            </a:pPr>
            <a:r>
              <a:rPr lang="en-US" dirty="0"/>
              <a:t> </a:t>
            </a:r>
            <a:r>
              <a:rPr lang="en-US" dirty="0" smtClean="0"/>
              <a:t>   early</a:t>
            </a:r>
            <a:r>
              <a:rPr lang="en-US" dirty="0"/>
              <a:t>. </a:t>
            </a:r>
            <a:endParaRPr lang="en-US" dirty="0" smtClean="0"/>
          </a:p>
          <a:p>
            <a:r>
              <a:rPr lang="en-US" dirty="0"/>
              <a:t>They even had stores, selling all kinds of things. People sold hot fast food. The baths were arranged rather like a very large mall, with bathing pools</a:t>
            </a:r>
            <a:r>
              <a:rPr lang="en-US" dirty="0" smtClean="0"/>
              <a:t>.</a:t>
            </a:r>
          </a:p>
          <a:p>
            <a:r>
              <a:rPr lang="en-US" dirty="0" smtClean="0"/>
              <a:t>Children could not use the baths, but sometimes slaves could use them. </a:t>
            </a:r>
          </a:p>
          <a:p>
            <a:r>
              <a:rPr lang="en-US" dirty="0" smtClean="0"/>
              <a:t>There was an admission charge to use the baths.</a:t>
            </a:r>
          </a:p>
          <a:p>
            <a:r>
              <a:rPr lang="en-US" dirty="0" smtClean="0"/>
              <a:t>The baths are no longer in use today. There was a swimmer in 1978 that contracted meningitis and died.</a:t>
            </a:r>
          </a:p>
          <a:p>
            <a:endParaRPr lang="en-US" dirty="0"/>
          </a:p>
        </p:txBody>
      </p:sp>
      <p:sp>
        <p:nvSpPr>
          <p:cNvPr id="3" name="Title 2"/>
          <p:cNvSpPr>
            <a:spLocks noGrp="1"/>
          </p:cNvSpPr>
          <p:nvPr>
            <p:ph type="title"/>
          </p:nvPr>
        </p:nvSpPr>
        <p:spPr/>
        <p:txBody>
          <a:bodyPr/>
          <a:lstStyle/>
          <a:p>
            <a:r>
              <a:rPr lang="en-US" dirty="0"/>
              <a:t>Roman Baths (CONT)</a:t>
            </a:r>
          </a:p>
        </p:txBody>
      </p:sp>
      <p:pic>
        <p:nvPicPr>
          <p:cNvPr id="4" name="Picture 3"/>
          <p:cNvPicPr>
            <a:picLocks noChangeAspect="1"/>
          </p:cNvPicPr>
          <p:nvPr/>
        </p:nvPicPr>
        <p:blipFill>
          <a:blip r:embed="rId2"/>
          <a:stretch>
            <a:fillRect/>
          </a:stretch>
        </p:blipFill>
        <p:spPr>
          <a:xfrm>
            <a:off x="6019800" y="304800"/>
            <a:ext cx="2571750" cy="1714500"/>
          </a:xfrm>
          <a:prstGeom prst="rect">
            <a:avLst/>
          </a:prstGeom>
        </p:spPr>
      </p:pic>
    </p:spTree>
    <p:extLst>
      <p:ext uri="{BB962C8B-B14F-4D97-AF65-F5344CB8AC3E}">
        <p14:creationId xmlns:p14="http://schemas.microsoft.com/office/powerpoint/2010/main" val="2619032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In the 6c BCE </a:t>
            </a:r>
            <a:endParaRPr lang="en-US" dirty="0" smtClean="0"/>
          </a:p>
          <a:p>
            <a:pPr marL="0" indent="0">
              <a:buNone/>
            </a:pPr>
            <a:r>
              <a:rPr lang="en-US" dirty="0"/>
              <a:t> </a:t>
            </a:r>
            <a:r>
              <a:rPr lang="en-US" dirty="0" smtClean="0"/>
              <a:t>  (</a:t>
            </a:r>
            <a:r>
              <a:rPr lang="en-US" dirty="0"/>
              <a:t>about 2,500 years ago</a:t>
            </a:r>
            <a:r>
              <a:rPr lang="en-US" dirty="0" smtClean="0"/>
              <a:t>!)</a:t>
            </a:r>
          </a:p>
          <a:p>
            <a:pPr marL="0" indent="0">
              <a:buNone/>
            </a:pPr>
            <a:r>
              <a:rPr lang="en-US" dirty="0"/>
              <a:t> </a:t>
            </a:r>
            <a:r>
              <a:rPr lang="en-US" dirty="0" smtClean="0"/>
              <a:t>  </a:t>
            </a:r>
            <a:r>
              <a:rPr lang="en-US" dirty="0"/>
              <a:t>the ancient Romans </a:t>
            </a:r>
            <a:endParaRPr lang="en-US" dirty="0" smtClean="0"/>
          </a:p>
          <a:p>
            <a:pPr marL="0" indent="0">
              <a:buNone/>
            </a:pPr>
            <a:r>
              <a:rPr lang="en-US" dirty="0"/>
              <a:t> </a:t>
            </a:r>
            <a:r>
              <a:rPr lang="en-US" dirty="0" smtClean="0"/>
              <a:t>  built </a:t>
            </a:r>
            <a:r>
              <a:rPr lang="en-US" dirty="0"/>
              <a:t>the Circus </a:t>
            </a:r>
            <a:endParaRPr lang="en-US" dirty="0" smtClean="0"/>
          </a:p>
          <a:p>
            <a:pPr marL="0" indent="0">
              <a:buNone/>
            </a:pPr>
            <a:r>
              <a:rPr lang="en-US" dirty="0"/>
              <a:t> </a:t>
            </a:r>
            <a:r>
              <a:rPr lang="en-US" dirty="0" smtClean="0"/>
              <a:t>  Maximus </a:t>
            </a:r>
            <a:r>
              <a:rPr lang="en-US" dirty="0"/>
              <a:t>in the city of </a:t>
            </a:r>
            <a:endParaRPr lang="en-US" dirty="0" smtClean="0"/>
          </a:p>
          <a:p>
            <a:pPr marL="0" indent="0">
              <a:buNone/>
            </a:pPr>
            <a:r>
              <a:rPr lang="en-US" dirty="0"/>
              <a:t> </a:t>
            </a:r>
            <a:r>
              <a:rPr lang="en-US" dirty="0" smtClean="0"/>
              <a:t>  Rome</a:t>
            </a:r>
            <a:r>
              <a:rPr lang="en-US" dirty="0"/>
              <a:t>. </a:t>
            </a:r>
            <a:endParaRPr lang="en-US" dirty="0" smtClean="0"/>
          </a:p>
          <a:p>
            <a:r>
              <a:rPr lang="en-US" dirty="0" smtClean="0"/>
              <a:t>Basically</a:t>
            </a:r>
            <a:r>
              <a:rPr lang="en-US" dirty="0"/>
              <a:t>, the Maximus was a race track. It was designed to race chariots. </a:t>
            </a:r>
            <a:endParaRPr lang="en-US" dirty="0" smtClean="0"/>
          </a:p>
          <a:p>
            <a:r>
              <a:rPr lang="en-US" dirty="0" smtClean="0"/>
              <a:t>Women </a:t>
            </a:r>
            <a:r>
              <a:rPr lang="en-US" dirty="0"/>
              <a:t>could attend the races. They could sit with men. That was very unusual. </a:t>
            </a:r>
          </a:p>
        </p:txBody>
      </p:sp>
      <p:sp>
        <p:nvSpPr>
          <p:cNvPr id="3" name="Title 2"/>
          <p:cNvSpPr>
            <a:spLocks noGrp="1"/>
          </p:cNvSpPr>
          <p:nvPr>
            <p:ph type="title"/>
          </p:nvPr>
        </p:nvSpPr>
        <p:spPr/>
        <p:txBody>
          <a:bodyPr/>
          <a:lstStyle/>
          <a:p>
            <a:r>
              <a:rPr lang="en-US" dirty="0" smtClean="0"/>
              <a:t>Circus Maximus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89858"/>
            <a:ext cx="4648200" cy="332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165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original Circus Maximus was built out of wood. It burnt down a couple of times. During the Roman Empire, the Circus Maximus was rebuilt using marble and concrete (an ancient Roman invention!). </a:t>
            </a:r>
            <a:endParaRPr lang="en-US" dirty="0" smtClean="0"/>
          </a:p>
          <a:p>
            <a:r>
              <a:rPr lang="en-US" dirty="0"/>
              <a:t>The Circus Maximus was the most well known race track. </a:t>
            </a:r>
            <a:endParaRPr lang="en-US" dirty="0" smtClean="0"/>
          </a:p>
          <a:p>
            <a:r>
              <a:rPr lang="en-US" dirty="0"/>
              <a:t>It could seat over 250,000 people! Admission was free. Anyone could attend the races, including Rome's poor. There were races every day. It was the height of success to race in the Circus Maximus. </a:t>
            </a:r>
          </a:p>
        </p:txBody>
      </p:sp>
      <p:sp>
        <p:nvSpPr>
          <p:cNvPr id="3" name="Title 2"/>
          <p:cNvSpPr>
            <a:spLocks noGrp="1"/>
          </p:cNvSpPr>
          <p:nvPr>
            <p:ph type="title"/>
          </p:nvPr>
        </p:nvSpPr>
        <p:spPr>
          <a:xfrm>
            <a:off x="457200" y="152399"/>
            <a:ext cx="8229600" cy="1251397"/>
          </a:xfrm>
        </p:spPr>
        <p:txBody>
          <a:bodyPr/>
          <a:lstStyle/>
          <a:p>
            <a:r>
              <a:rPr lang="en-US" dirty="0" smtClean="0"/>
              <a:t>Circus Maximus (CONT)</a:t>
            </a:r>
            <a:endParaRPr lang="en-US" dirty="0"/>
          </a:p>
        </p:txBody>
      </p:sp>
    </p:spTree>
    <p:extLst>
      <p:ext uri="{BB962C8B-B14F-4D97-AF65-F5344CB8AC3E}">
        <p14:creationId xmlns:p14="http://schemas.microsoft.com/office/powerpoint/2010/main" val="537068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Catacombs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89755"/>
            <a:ext cx="3971877" cy="2978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617" y="2189755"/>
            <a:ext cx="3994267" cy="299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0502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1274</TotalTime>
  <Words>649</Words>
  <Application>Microsoft Office PowerPoint</Application>
  <PresentationFormat>On-screen Show (4:3)</PresentationFormat>
  <Paragraphs>48</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Constantia</vt:lpstr>
      <vt:lpstr>Wingdings 2</vt:lpstr>
      <vt:lpstr>Paper</vt:lpstr>
      <vt:lpstr>Ancient Rome</vt:lpstr>
      <vt:lpstr>Landmarks in Rome</vt:lpstr>
      <vt:lpstr>Colosseum</vt:lpstr>
      <vt:lpstr>Roman Baths</vt:lpstr>
      <vt:lpstr>Roman Baths (CONT)</vt:lpstr>
      <vt:lpstr>Roman Baths (CONT)</vt:lpstr>
      <vt:lpstr>Circus Maximus</vt:lpstr>
      <vt:lpstr>Circus Maximus (CONT)</vt:lpstr>
      <vt:lpstr>Catacombs</vt:lpstr>
      <vt:lpstr>Catacombs (CONT)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Alissa F Groll</cp:lastModifiedBy>
  <cp:revision>19</cp:revision>
  <dcterms:created xsi:type="dcterms:W3CDTF">2011-12-08T21:55:07Z</dcterms:created>
  <dcterms:modified xsi:type="dcterms:W3CDTF">2015-02-03T18:38:05Z</dcterms:modified>
</cp:coreProperties>
</file>