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EBDFBAF-0D7E-480F-988E-4D51AC760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2F8D3E-F27B-490A-B596-92F9299E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657A-079E-48A0-B970-6AF8463D4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2D6D-CF8A-42C9-B75A-5ADEF36D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5590-B8BD-44B5-B218-9057772B2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21EC-14E5-4BA2-B274-D34299E1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5281-8308-45D2-A9D1-7D75965C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6271-99FC-43D1-AC58-4574A6B4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D2EA-6D0B-4ECF-9320-4A668DBDE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808D-6F01-402E-AA2F-F536AD47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1FFF1-F837-48CB-BA5F-085F08782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CED1-C387-4FD7-915D-60FDFF3A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D291-6CD7-4E6A-8820-80BAB10B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2958-C412-4ECE-924D-617AD1BD2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D2BA-3F4C-464A-99E0-3D5297B6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57B94D-9192-4AFC-A3B1-537F0609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 Roman Republic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(509-31 B.C.) </a:t>
            </a:r>
          </a:p>
        </p:txBody>
      </p:sp>
      <p:pic>
        <p:nvPicPr>
          <p:cNvPr id="3076" name="Picture 5" descr="rome_republ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629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Patricians &amp; Plebians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 smtClean="0"/>
              <a:t>Patricians: </a:t>
            </a:r>
            <a:r>
              <a:rPr lang="en-US" sz="2400" dirty="0" smtClean="0"/>
              <a:t>upper class, nobility &amp; wealthy land owners. 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 smtClean="0"/>
              <a:t>Plebeians: </a:t>
            </a:r>
            <a:r>
              <a:rPr lang="en-US" sz="2400" dirty="0" smtClean="0"/>
              <a:t>lower classes. The plebs included everyone else in ancient Rome, from well-to-do tradesmen all the way down to the very poor. </a:t>
            </a:r>
          </a:p>
        </p:txBody>
      </p:sp>
      <p:pic>
        <p:nvPicPr>
          <p:cNvPr id="4100" name="Picture 11" descr="patrici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905000"/>
            <a:ext cx="3895725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Republic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72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200" dirty="0"/>
              <a:t>T</a:t>
            </a:r>
            <a:r>
              <a:rPr lang="en-US" sz="2200" dirty="0" smtClean="0"/>
              <a:t>he last Etruscan king was expelled in 509 B.C. &amp; Rome was declared a republic.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200" dirty="0" smtClean="0"/>
              <a:t>The Roman state included the Senate &amp; the People of Rome- “</a:t>
            </a:r>
            <a:r>
              <a:rPr lang="en-US" sz="2200" dirty="0" err="1" smtClean="0"/>
              <a:t>Senatus</a:t>
            </a:r>
            <a:r>
              <a:rPr lang="en-US" sz="2200" dirty="0" smtClean="0"/>
              <a:t> </a:t>
            </a:r>
            <a:r>
              <a:rPr lang="en-US" sz="2200" dirty="0" err="1" smtClean="0"/>
              <a:t>Populus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Romanus</a:t>
            </a:r>
            <a:r>
              <a:rPr lang="en-US" sz="2200" dirty="0" smtClean="0"/>
              <a:t>”. 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200" dirty="0" smtClean="0"/>
              <a:t>SPQR was engraved on anything belonging to the state.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200" dirty="0" smtClean="0"/>
              <a:t>It was a publicity campaign that reassured the Romans that they would never again be ruled by tyrants. </a:t>
            </a:r>
          </a:p>
        </p:txBody>
      </p:sp>
      <p:pic>
        <p:nvPicPr>
          <p:cNvPr id="5124" name="Picture 12" descr="spq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671888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Senate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Composed of leaders from the patricians. </a:t>
            </a:r>
          </a:p>
          <a:p>
            <a:pPr eaLnBrk="1" hangingPunct="1">
              <a:defRPr/>
            </a:pPr>
            <a:r>
              <a:rPr lang="en-US" sz="2400" smtClean="0"/>
              <a:t>They were the law makers &amp; controlled spending. </a:t>
            </a:r>
          </a:p>
          <a:p>
            <a:pPr eaLnBrk="1" hangingPunct="1">
              <a:defRPr/>
            </a:pPr>
            <a:r>
              <a:rPr lang="en-US" sz="2400" smtClean="0"/>
              <a:t>Senators served for life. There were 300 seats in the Senate. </a:t>
            </a:r>
          </a:p>
          <a:p>
            <a:pPr eaLnBrk="1" hangingPunct="1">
              <a:defRPr/>
            </a:pPr>
            <a:r>
              <a:rPr lang="en-US" sz="2400" smtClean="0"/>
              <a:t>When a seat opened, a new Senator was selected by the current Consuls.  </a:t>
            </a:r>
          </a:p>
        </p:txBody>
      </p:sp>
      <p:pic>
        <p:nvPicPr>
          <p:cNvPr id="6148" name="Picture 11" descr="rome_ea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86200"/>
            <a:ext cx="4419600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Consuls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57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2 members of the Senate </a:t>
            </a:r>
            <a:r>
              <a:rPr lang="en-US" sz="2400" i="1" dirty="0" smtClean="0"/>
              <a:t>elected</a:t>
            </a:r>
            <a:r>
              <a:rPr lang="en-US" sz="2400" dirty="0" smtClean="0"/>
              <a:t> to serve for a one year term as the head of government. </a:t>
            </a:r>
          </a:p>
          <a:p>
            <a:pPr eaLnBrk="1" hangingPunct="1">
              <a:defRPr/>
            </a:pPr>
            <a:r>
              <a:rPr lang="en-US" sz="2400" dirty="0" smtClean="0"/>
              <a:t>Were the highest position in the Republic. </a:t>
            </a:r>
          </a:p>
          <a:p>
            <a:pPr eaLnBrk="1" hangingPunct="1">
              <a:defRPr/>
            </a:pPr>
            <a:r>
              <a:rPr lang="en-US" sz="2400" dirty="0" smtClean="0"/>
              <a:t>Ran the government, overseeing the work of other government officials. </a:t>
            </a:r>
          </a:p>
          <a:p>
            <a:pPr eaLnBrk="1" hangingPunct="1">
              <a:defRPr/>
            </a:pPr>
            <a:r>
              <a:rPr lang="en-US" sz="2400" dirty="0" smtClean="0"/>
              <a:t>Their most important power was that they controlled the army. </a:t>
            </a:r>
            <a:r>
              <a:rPr lang="en-US" sz="2000" dirty="0" smtClean="0"/>
              <a:t> </a:t>
            </a:r>
          </a:p>
        </p:txBody>
      </p:sp>
      <p:pic>
        <p:nvPicPr>
          <p:cNvPr id="2" name="Picture 8" descr="rome_julius_caes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0013" y="1295400"/>
            <a:ext cx="3201987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Assembly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smtClean="0"/>
              <a:t>Composed of the plebeian citizens of Rome. Did not have a building, but gathered in the Forum to vote. 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smtClean="0"/>
              <a:t>Could vote for or suggest laws, but the Senate could block their decisions.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smtClean="0"/>
              <a:t>Had one very impressive power: it voted each year on who would serve as Consuls.</a:t>
            </a:r>
            <a:r>
              <a:rPr lang="en-US" sz="2000" smtClean="0"/>
              <a:t> </a:t>
            </a:r>
          </a:p>
        </p:txBody>
      </p:sp>
      <p:pic>
        <p:nvPicPr>
          <p:cNvPr id="8196" name="Picture 8" descr="rome_ea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95563"/>
            <a:ext cx="4038600" cy="2503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Tribunes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dirty="0" smtClean="0"/>
              <a:t>Elected by the plebeian assembly that could argue for plebeian demands.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dirty="0" smtClean="0"/>
              <a:t>Their power was exercised through the veto, which could invalidate the acts of consuls &amp; the Senate.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400" dirty="0" smtClean="0"/>
              <a:t>Anyone who attacked them or interfered with their duties could be killed.</a:t>
            </a:r>
            <a:r>
              <a:rPr lang="en-US" sz="2200" dirty="0" smtClean="0"/>
              <a:t> </a:t>
            </a:r>
          </a:p>
        </p:txBody>
      </p:sp>
      <p:pic>
        <p:nvPicPr>
          <p:cNvPr id="922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1295400"/>
            <a:ext cx="3278187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Dictator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42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 ruler with complete control over the government in times of war or emergency.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His decisions could not be vetoed or appealed.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There could only be one dictator at a time, &amp; no dictator could be held legally responsible for any action during his time in office. </a:t>
            </a:r>
          </a:p>
        </p:txBody>
      </p:sp>
      <p:pic>
        <p:nvPicPr>
          <p:cNvPr id="10244" name="Picture 11" descr="rome_empire_map_sold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886200"/>
            <a:ext cx="45720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Bread &amp; Circuses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plan Roman politicians devised about 140 B.C. to win the votes of the poor.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By giving out cheap food &amp; entertainment, politicians used this policy as an effective way to gain political power. </a:t>
            </a:r>
          </a:p>
        </p:txBody>
      </p:sp>
      <p:pic>
        <p:nvPicPr>
          <p:cNvPr id="11268" name="Picture 9" descr="rome_chari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817938"/>
            <a:ext cx="6172200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uiExpand="1" build="p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1557</TotalTime>
  <Words>316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Slit</vt:lpstr>
      <vt:lpstr>The Roman Republic</vt:lpstr>
      <vt:lpstr>Patricians &amp; Plebians</vt:lpstr>
      <vt:lpstr>The Republic</vt:lpstr>
      <vt:lpstr>The Senate</vt:lpstr>
      <vt:lpstr>Consuls</vt:lpstr>
      <vt:lpstr>The Assembly</vt:lpstr>
      <vt:lpstr>Tribunes</vt:lpstr>
      <vt:lpstr>Dictator</vt:lpstr>
      <vt:lpstr>Bread &amp; Circuses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Republic</dc:title>
  <dc:creator>CCSD</dc:creator>
  <cp:lastModifiedBy>Brad Noble</cp:lastModifiedBy>
  <cp:revision>36</cp:revision>
  <dcterms:created xsi:type="dcterms:W3CDTF">2009-04-21T15:03:55Z</dcterms:created>
  <dcterms:modified xsi:type="dcterms:W3CDTF">2013-01-23T16:10:54Z</dcterms:modified>
</cp:coreProperties>
</file>