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8" r:id="rId9"/>
    <p:sldId id="269" r:id="rId10"/>
    <p:sldId id="273" r:id="rId11"/>
    <p:sldId id="285" r:id="rId12"/>
    <p:sldId id="267" r:id="rId13"/>
    <p:sldId id="266" r:id="rId14"/>
    <p:sldId id="263" r:id="rId15"/>
    <p:sldId id="264" r:id="rId16"/>
    <p:sldId id="271" r:id="rId17"/>
    <p:sldId id="286" r:id="rId18"/>
    <p:sldId id="275" r:id="rId19"/>
    <p:sldId id="276" r:id="rId20"/>
    <p:sldId id="281" r:id="rId21"/>
    <p:sldId id="280" r:id="rId22"/>
    <p:sldId id="274" r:id="rId23"/>
    <p:sldId id="279" r:id="rId24"/>
    <p:sldId id="278" r:id="rId25"/>
    <p:sldId id="288" r:id="rId26"/>
    <p:sldId id="277" r:id="rId27"/>
    <p:sldId id="283" r:id="rId28"/>
    <p:sldId id="287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FE1B-9B3D-4C04-8877-6B2D6CCF26FC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5B48-F729-4470-8B9E-B2299A10D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FE1B-9B3D-4C04-8877-6B2D6CCF26FC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5B48-F729-4470-8B9E-B2299A10D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FE1B-9B3D-4C04-8877-6B2D6CCF26FC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5B48-F729-4470-8B9E-B2299A10D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FE1B-9B3D-4C04-8877-6B2D6CCF26FC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5B48-F729-4470-8B9E-B2299A10D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FE1B-9B3D-4C04-8877-6B2D6CCF26FC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5B48-F729-4470-8B9E-B2299A10D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FE1B-9B3D-4C04-8877-6B2D6CCF26FC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5B48-F729-4470-8B9E-B2299A10D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FE1B-9B3D-4C04-8877-6B2D6CCF26FC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5B48-F729-4470-8B9E-B2299A10D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FE1B-9B3D-4C04-8877-6B2D6CCF26FC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5B48-F729-4470-8B9E-B2299A10D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FE1B-9B3D-4C04-8877-6B2D6CCF26FC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5B48-F729-4470-8B9E-B2299A10D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FE1B-9B3D-4C04-8877-6B2D6CCF26FC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5B48-F729-4470-8B9E-B2299A10D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FE1B-9B3D-4C04-8877-6B2D6CCF26FC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5B48-F729-4470-8B9E-B2299A10D40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FFE1B-9B3D-4C04-8877-6B2D6CCF26FC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A5B48-F729-4470-8B9E-B2299A10D4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105400"/>
            <a:ext cx="7802980" cy="1470025"/>
          </a:xfrm>
        </p:spPr>
        <p:txBody>
          <a:bodyPr/>
          <a:lstStyle/>
          <a:p>
            <a:pPr algn="ctr"/>
            <a:r>
              <a:rPr lang="en-US" b="1" dirty="0" smtClean="0"/>
              <a:t>Rome Becomes an Empire </a:t>
            </a:r>
            <a:endParaRPr lang="en-US" b="1" dirty="0"/>
          </a:p>
        </p:txBody>
      </p:sp>
      <p:pic>
        <p:nvPicPr>
          <p:cNvPr id="1038" name="Picture 14" descr="http://www.wallpapershdi.com/walls/3469/rome-1920x1200-hd-2011_1680x1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43712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7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5" y="40934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The Second Triumvirate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715000"/>
          </a:xfrm>
        </p:spPr>
        <p:txBody>
          <a:bodyPr>
            <a:normAutofit fontScale="77500" lnSpcReduction="20000"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The Battle of Actium was also an important turning point in the history of the relationship between Egypt and Rome. 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When </a:t>
            </a:r>
            <a:r>
              <a:rPr lang="en-US" dirty="0"/>
              <a:t>Octavian </a:t>
            </a:r>
            <a:r>
              <a:rPr lang="en-US" dirty="0" smtClean="0"/>
              <a:t>met </a:t>
            </a:r>
            <a:r>
              <a:rPr lang="en-US" dirty="0"/>
              <a:t>the combined forces of Mark Antony and Queen Cleopatra of Egypt, Roman forces faced Roman forces, pretty evenly matched. </a:t>
            </a:r>
          </a:p>
        </p:txBody>
      </p:sp>
      <p:pic>
        <p:nvPicPr>
          <p:cNvPr id="11266" name="Picture 2" descr="File:Battle of Actium e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548918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lh5.ggpht.com/_BfC6j03vee0/TOeM0Dkpp-I/AAAAAAAAHVc/zUOu_2_0VjY/Presence-Cleopatra-Battle-of-Actium-3_thumb%5B3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34290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File:Preveza Greece from above dsc060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4191000"/>
            <a:ext cx="342900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89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5" y="40934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The Second Triumvirate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715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fighting continued throughout the day of September 2, 31 B.C., until, </a:t>
            </a:r>
            <a:r>
              <a:rPr lang="en-US" dirty="0" smtClean="0"/>
              <a:t>mysteriously, </a:t>
            </a:r>
            <a:r>
              <a:rPr lang="en-US" dirty="0"/>
              <a:t>Cleopatra took her troops and left the naval battle</a:t>
            </a:r>
            <a:r>
              <a:rPr lang="en-US" dirty="0" smtClean="0"/>
              <a:t>.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 </a:t>
            </a:r>
            <a:r>
              <a:rPr lang="en-US" dirty="0"/>
              <a:t>Mark Antony, leaving his troops behind, followed </a:t>
            </a:r>
            <a:r>
              <a:rPr lang="en-US" dirty="0" smtClean="0"/>
              <a:t>her to Egypt. </a:t>
            </a:r>
            <a:endParaRPr lang="en-US" dirty="0"/>
          </a:p>
        </p:txBody>
      </p:sp>
      <p:pic>
        <p:nvPicPr>
          <p:cNvPr id="4" name="Picture 6" descr="http://media-2.web.britannica.com/eb-media/14/126814-004-C02F0C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5804427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www.selectproperty.com/wp-content/uploads/2012/04/egyp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31242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egypttravel-tours.net/upload/files/3/Egypt%20Classical%20tour%20to%20visit%20Cairo,%20Aswan,%20Abu%20Simble%20and%20Lux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14800"/>
            <a:ext cx="3124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51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5" y="40934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The Second Triumvirate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715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A year later, as Octavian closed in on them in Egypt, Mark Antony and Cleopatra killed themselves. 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Mark </a:t>
            </a:r>
            <a:r>
              <a:rPr lang="en-US" dirty="0"/>
              <a:t>Antony, as a soldier, took the soldier's way out by stabbing himself with his </a:t>
            </a:r>
            <a:r>
              <a:rPr lang="en-US" dirty="0" smtClean="0"/>
              <a:t>sword…the </a:t>
            </a:r>
            <a:r>
              <a:rPr lang="en-US" dirty="0"/>
              <a:t>ancient term for this is "falling on his sword".</a:t>
            </a:r>
          </a:p>
        </p:txBody>
      </p:sp>
      <p:pic>
        <p:nvPicPr>
          <p:cNvPr id="13314" name="Picture 2" descr="http://johnnygoodtimes.com/wp-content/uploads/2011/03/brut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43" y="2032840"/>
            <a:ext cx="39052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medias.photodeck.com/fde8c7d6-3e50-11e0-a924-c100cda138f7/001057_x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32840"/>
            <a:ext cx="483569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6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5" y="40934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The Second Triumvirate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7150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What happened </a:t>
            </a:r>
            <a:r>
              <a:rPr lang="en-US" dirty="0"/>
              <a:t>to Cleopatra…Roman custom was to put the leaders of conquered peoples in chains, </a:t>
            </a:r>
            <a:r>
              <a:rPr lang="en-US" dirty="0" smtClean="0"/>
              <a:t>displaying </a:t>
            </a:r>
            <a:r>
              <a:rPr lang="en-US" dirty="0"/>
              <a:t>the defeated person to the people of Rome during a March of Triumph </a:t>
            </a:r>
            <a:r>
              <a:rPr lang="en-US" dirty="0" smtClean="0"/>
              <a:t>throughout the city.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Following the parade the Romans would burn the </a:t>
            </a:r>
            <a:r>
              <a:rPr lang="en-US" dirty="0"/>
              <a:t>conquered leader alive in the public </a:t>
            </a:r>
            <a:r>
              <a:rPr lang="en-US" dirty="0" smtClean="0"/>
              <a:t>square…Cleopatra obviously did not want this….her sister </a:t>
            </a:r>
            <a:r>
              <a:rPr lang="en-US" b="1" dirty="0" err="1" smtClean="0"/>
              <a:t>Arsinoe</a:t>
            </a:r>
            <a:r>
              <a:rPr lang="en-US" b="1" dirty="0" smtClean="0"/>
              <a:t> </a:t>
            </a:r>
            <a:r>
              <a:rPr lang="en-US" dirty="0" smtClean="0"/>
              <a:t>had gone through a brutal Roman death.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338" name="Picture 2" descr="http://d4615.u22.vectordatasystems.com/wp/wp-content/uploads/2012/06/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5479551" cy="401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0.tqn.com/d/archaeology/1/0/j/1/1/pompeii_street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3276600" cy="398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6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5" y="40934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The Second Triumvirate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715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It is said that when Cleopatra heard of the disaster at the battlefield, she knew that all was lost</a:t>
            </a:r>
            <a:r>
              <a:rPr lang="en-US" dirty="0" smtClean="0"/>
              <a:t>.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</a:t>
            </a:r>
            <a:endParaRPr lang="en-US" dirty="0"/>
          </a:p>
          <a:p>
            <a:pPr algn="ctr"/>
            <a:r>
              <a:rPr lang="en-US" dirty="0" smtClean="0"/>
              <a:t>She </a:t>
            </a:r>
            <a:r>
              <a:rPr lang="en-US" dirty="0"/>
              <a:t>went into her tomb </a:t>
            </a:r>
            <a:r>
              <a:rPr lang="en-US" dirty="0" smtClean="0"/>
              <a:t>along </a:t>
            </a:r>
            <a:r>
              <a:rPr lang="en-US" dirty="0"/>
              <a:t>with her two handmaidens and a basket of figs which contained two </a:t>
            </a:r>
            <a:r>
              <a:rPr lang="en-US" dirty="0" smtClean="0"/>
              <a:t>asps, which are incredibly poisonous.  </a:t>
            </a:r>
            <a:endParaRPr lang="en-US" dirty="0"/>
          </a:p>
        </p:txBody>
      </p:sp>
      <p:pic>
        <p:nvPicPr>
          <p:cNvPr id="15364" name="Picture 4" descr="http://farm3.staticflickr.com/2800/4255259995_880e78ea60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4999"/>
            <a:ext cx="60960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24.media.tumblr.com/tumblr_maethiTuIy1r3a6jh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4998"/>
            <a:ext cx="2645588" cy="411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6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5" y="40934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The Second Triumvirate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7150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Octavian, at the age of 32, now stood alone on the top of the Roman world.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The period of civil war was over, but so was the Republic of Rome…Octavian would lay the foundation for a new system of government…the </a:t>
            </a:r>
            <a:r>
              <a:rPr lang="en-US" b="1" dirty="0" smtClean="0"/>
              <a:t>Roman Empire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6386" name="Picture 2" descr="http://imgc.artprintimages.com/images/art-print/walter-bibikow-ceasar-statue-above-the-bay-of-naples-ceasar-augustus-hotel-anacapri-capri-campania-italy_i-G-29-2959-JHDQD00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83" y="1600200"/>
            <a:ext cx="7239000" cy="439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6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5" y="40934"/>
            <a:ext cx="7125113" cy="924475"/>
          </a:xfrm>
        </p:spPr>
        <p:txBody>
          <a:bodyPr/>
          <a:lstStyle/>
          <a:p>
            <a:pPr algn="ctr"/>
            <a:r>
              <a:rPr lang="en-US" dirty="0"/>
              <a:t>The Second Triumvirate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715000"/>
          </a:xfrm>
        </p:spPr>
        <p:txBody>
          <a:bodyPr/>
          <a:lstStyle/>
          <a:p>
            <a:r>
              <a:rPr lang="en-US" b="1" dirty="0" smtClean="0"/>
              <a:t>Questions</a:t>
            </a:r>
            <a:r>
              <a:rPr lang="en-US" dirty="0" smtClean="0"/>
              <a:t>: </a:t>
            </a:r>
          </a:p>
          <a:p>
            <a:endParaRPr lang="en-US" dirty="0"/>
          </a:p>
          <a:p>
            <a:r>
              <a:rPr lang="en-US" dirty="0" smtClean="0"/>
              <a:t>1) What grandnephew of Caesar inherited his wealth?</a:t>
            </a:r>
          </a:p>
          <a:p>
            <a:endParaRPr lang="en-US" dirty="0"/>
          </a:p>
          <a:p>
            <a:r>
              <a:rPr lang="en-US" dirty="0" smtClean="0"/>
              <a:t>2) Who were the three members of the Second Triumvirate?</a:t>
            </a:r>
          </a:p>
          <a:p>
            <a:endParaRPr lang="en-US" dirty="0"/>
          </a:p>
          <a:p>
            <a:r>
              <a:rPr lang="en-US" dirty="0" smtClean="0"/>
              <a:t>3) What was the Battle of Actium?</a:t>
            </a:r>
          </a:p>
          <a:p>
            <a:endParaRPr lang="en-US" dirty="0"/>
          </a:p>
          <a:p>
            <a:r>
              <a:rPr lang="en-US" dirty="0" smtClean="0"/>
              <a:t>4) Why was the Battle of Actium called a turning point in Rome?</a:t>
            </a:r>
          </a:p>
          <a:p>
            <a:endParaRPr lang="en-US" dirty="0"/>
          </a:p>
          <a:p>
            <a:r>
              <a:rPr lang="en-US" dirty="0" smtClean="0"/>
              <a:t>5) What happened to Mark Antony and Cleopatra?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5" y="40934"/>
            <a:ext cx="7125113" cy="924475"/>
          </a:xfrm>
        </p:spPr>
        <p:txBody>
          <a:bodyPr/>
          <a:lstStyle/>
          <a:p>
            <a:pPr algn="ctr"/>
            <a:r>
              <a:rPr lang="en-US" dirty="0"/>
              <a:t>The Second Triumvirate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715000"/>
          </a:xfrm>
        </p:spPr>
        <p:txBody>
          <a:bodyPr/>
          <a:lstStyle/>
          <a:p>
            <a:r>
              <a:rPr lang="en-US" b="1" dirty="0" smtClean="0"/>
              <a:t>Questions</a:t>
            </a:r>
            <a:r>
              <a:rPr lang="en-US" dirty="0" smtClean="0"/>
              <a:t>: </a:t>
            </a:r>
          </a:p>
          <a:p>
            <a:endParaRPr lang="en-US" dirty="0"/>
          </a:p>
          <a:p>
            <a:r>
              <a:rPr lang="en-US" dirty="0" smtClean="0"/>
              <a:t>1) What grandnephew of Caesar inherited his wealth?</a:t>
            </a:r>
          </a:p>
          <a:p>
            <a:pPr lvl="2"/>
            <a:r>
              <a:rPr lang="en-US" b="1" dirty="0" smtClean="0">
                <a:solidFill>
                  <a:schemeClr val="bg1"/>
                </a:solidFill>
              </a:rPr>
              <a:t>Octavian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dirty="0" smtClean="0"/>
              <a:t>2) Who were the three members of the Second Triumvirate?</a:t>
            </a:r>
          </a:p>
          <a:p>
            <a:pPr lvl="2"/>
            <a:r>
              <a:rPr lang="en-US" b="1" dirty="0" smtClean="0">
                <a:solidFill>
                  <a:schemeClr val="bg1"/>
                </a:solidFill>
              </a:rPr>
              <a:t>Mark Antony, Marcus Lepidus and Octavian 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dirty="0" smtClean="0"/>
              <a:t>3) What was the Battle of Actium?</a:t>
            </a:r>
          </a:p>
          <a:p>
            <a:pPr lvl="2"/>
            <a:r>
              <a:rPr lang="en-US" b="1" dirty="0" smtClean="0">
                <a:solidFill>
                  <a:schemeClr val="bg1"/>
                </a:solidFill>
              </a:rPr>
              <a:t>Battle where Octavian </a:t>
            </a:r>
            <a:r>
              <a:rPr lang="en-US" b="1" dirty="0">
                <a:solidFill>
                  <a:schemeClr val="bg1"/>
                </a:solidFill>
              </a:rPr>
              <a:t>crushed the army and navy of Cleopatra and </a:t>
            </a:r>
            <a:r>
              <a:rPr lang="en-US" b="1">
                <a:solidFill>
                  <a:schemeClr val="bg1"/>
                </a:solidFill>
              </a:rPr>
              <a:t>Mark </a:t>
            </a:r>
            <a:r>
              <a:rPr lang="en-US" b="1" smtClean="0">
                <a:solidFill>
                  <a:schemeClr val="bg1"/>
                </a:solidFill>
              </a:rPr>
              <a:t>Antony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dirty="0" smtClean="0"/>
              <a:t>4) Why was the Battle of Actium called a turning point in Rome?</a:t>
            </a:r>
          </a:p>
          <a:p>
            <a:pPr lvl="2"/>
            <a:r>
              <a:rPr lang="en-US" b="1" dirty="0" smtClean="0">
                <a:solidFill>
                  <a:schemeClr val="bg1"/>
                </a:solidFill>
              </a:rPr>
              <a:t>There </a:t>
            </a:r>
            <a:r>
              <a:rPr lang="en-US" b="1" dirty="0">
                <a:solidFill>
                  <a:schemeClr val="bg1"/>
                </a:solidFill>
              </a:rPr>
              <a:t>might not have been a Roman emperor</a:t>
            </a:r>
          </a:p>
          <a:p>
            <a:r>
              <a:rPr lang="en-US" dirty="0" smtClean="0"/>
              <a:t>5) What happened to Mark Antony and Cleopatra?</a:t>
            </a:r>
          </a:p>
          <a:p>
            <a:pPr lvl="2"/>
            <a:r>
              <a:rPr lang="en-US" b="1" dirty="0" smtClean="0">
                <a:solidFill>
                  <a:schemeClr val="bg1"/>
                </a:solidFill>
              </a:rPr>
              <a:t>Committed Suicide 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5" y="40934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Who was Augustus?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715000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Octavian could have made himself dictator for life, like Julius Caesar did.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He knew, though, that many people favored a republic form of government…who remembers what a republic is? </a:t>
            </a:r>
            <a:endParaRPr lang="en-US" dirty="0"/>
          </a:p>
        </p:txBody>
      </p:sp>
      <p:pic>
        <p:nvPicPr>
          <p:cNvPr id="17410" name="Picture 2" descr="http://farm4.staticflickr.com/3398/3535298886_d9ec6569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4762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dvdbeaver.com/film2/DVDReviews48/rome_blu-ray/large/12_Rome_Blu-r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882" y="1531557"/>
            <a:ext cx="414693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romanhomes.com/your_roman_vacation/quarters/images/senate-interior-da-8-as-m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737" y="3869996"/>
            <a:ext cx="4133076" cy="222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3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5" y="40934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Who was Augustus?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715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One such person was Marcus Cicero, a political leader, writer and Rome’s greatest public speaker.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/>
              <a:t>His writings, including speeches and letters, are some of the most important sources </a:t>
            </a:r>
            <a:r>
              <a:rPr lang="en-US" dirty="0" smtClean="0"/>
              <a:t>of Roman history…they </a:t>
            </a:r>
            <a:r>
              <a:rPr lang="en-US" dirty="0"/>
              <a:t>give an insight into the political and social structure of the Roman Republic.</a:t>
            </a:r>
          </a:p>
        </p:txBody>
      </p:sp>
      <p:pic>
        <p:nvPicPr>
          <p:cNvPr id="18434" name="Picture 2" descr="File:Cicero - Musei Capitol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35242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i43.tower.com/images/mm107124300/selected-works-marcus-t-cicero-paperback-cover-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44396"/>
            <a:ext cx="3048000" cy="422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3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5" y="40934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Rome Becomes an Empire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7150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b="1" dirty="0" smtClean="0"/>
              <a:t>Main Idea</a:t>
            </a:r>
            <a:r>
              <a:rPr lang="en-US" dirty="0" smtClean="0"/>
              <a:t>: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The Roman Republic, weakened by civil wars, became an empire under Augustus.</a:t>
            </a:r>
          </a:p>
        </p:txBody>
      </p:sp>
      <p:pic>
        <p:nvPicPr>
          <p:cNvPr id="3076" name="Picture 4" descr="http://www.troy-movie.stasi.co.uk/troy-movie-film/troy/troy-greek-ar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05" y="1524000"/>
            <a:ext cx="7239000" cy="475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46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5" y="40934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Who was Augustus?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715000"/>
          </a:xfrm>
        </p:spPr>
        <p:txBody>
          <a:bodyPr/>
          <a:lstStyle/>
          <a:p>
            <a:pPr algn="ctr"/>
            <a:r>
              <a:rPr lang="en-US" dirty="0" smtClean="0"/>
              <a:t>Cicero had argued against dictators and called for a representative government with limited powers.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Cicero’s speeches and books swayed many Romans. </a:t>
            </a:r>
            <a:endParaRPr lang="en-US" dirty="0"/>
          </a:p>
        </p:txBody>
      </p:sp>
      <p:pic>
        <p:nvPicPr>
          <p:cNvPr id="19458" name="Picture 2" descr="http://en.nkfu.com/wp-content/uploads/2012/10/Marcus-Tullius-Cicero-Quote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8099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en.nkfu.com/wp-content/uploads/2012/10/Marcus-Tullius-Cicero-Quotes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6" y="4191000"/>
            <a:ext cx="3828893" cy="218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Marcus Tullius Cicero Quo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998" y="1840765"/>
            <a:ext cx="4557202" cy="227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Marcus Tullius Cicero Quo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998" y="4217691"/>
            <a:ext cx="4557202" cy="212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3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5" y="40934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Who was Augustus?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715000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Centuries later, his ideas would profoundly influence the writers of the United States Constitution. </a:t>
            </a:r>
            <a:endParaRPr lang="en-US" dirty="0"/>
          </a:p>
        </p:txBody>
      </p:sp>
      <p:pic>
        <p:nvPicPr>
          <p:cNvPr id="20482" name="Picture 2" descr="File:Scene at the Signing of the Constitution of the United St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2240"/>
            <a:ext cx="8153400" cy="505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3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5" y="40934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Who was Augustus?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7150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Although Cicero did not live to see Octavian rule, he had supported him, hoping that he would restore the Republic.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In 27 B.C.E. Octavian announced that he was going just that, restoring the Roman Republic. </a:t>
            </a:r>
            <a:endParaRPr lang="en-US" dirty="0"/>
          </a:p>
        </p:txBody>
      </p:sp>
      <p:pic>
        <p:nvPicPr>
          <p:cNvPr id="21506" name="Picture 2" descr="http://3.bp.blogspot.com/_h9Q2_DTj5iI/S1rGMXPZaFI/AAAAAAAAANE/RrQ-u3yVCnU/s640/West,_Benjamin_-_Cicero_and_the_magistrates_discovering_the_tomb_of_Archime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820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3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5" y="40934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Who was Augustus?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715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He knew the Senate wanted this form of government.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However, Octavian also knew that the Republic had been too weak to solve Rome’s problems.  </a:t>
            </a:r>
            <a:endParaRPr lang="en-US" dirty="0"/>
          </a:p>
        </p:txBody>
      </p:sp>
      <p:pic>
        <p:nvPicPr>
          <p:cNvPr id="22532" name="Picture 4" descr="http://1.bp.blogspot.com/_bHYSTRmEP1c/SwfRfMX_h_I/AAAAAAAAAH0/zodrfU_sH6A/s1600/cic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9146"/>
            <a:ext cx="8229600" cy="424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3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5" y="40934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Who was Augustus?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2556"/>
            <a:ext cx="8915400" cy="5715000"/>
          </a:xfrm>
        </p:spPr>
        <p:txBody>
          <a:bodyPr/>
          <a:lstStyle/>
          <a:p>
            <a:pPr algn="ctr"/>
            <a:r>
              <a:rPr lang="en-US" dirty="0" smtClean="0"/>
              <a:t>Although </a:t>
            </a:r>
            <a:r>
              <a:rPr lang="en-US" dirty="0" smtClean="0"/>
              <a:t>he gave some power to the Senate, he really put himself in charge of the entire operation.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He called himself “</a:t>
            </a:r>
            <a:r>
              <a:rPr lang="en-US" dirty="0" err="1" smtClean="0"/>
              <a:t>princeps</a:t>
            </a:r>
            <a:r>
              <a:rPr lang="en-US" dirty="0" smtClean="0"/>
              <a:t>” which means “first citizen.”</a:t>
            </a:r>
            <a:endParaRPr lang="en-US" dirty="0" smtClean="0"/>
          </a:p>
        </p:txBody>
      </p:sp>
      <p:pic>
        <p:nvPicPr>
          <p:cNvPr id="23556" name="Picture 4" descr="http://www.johnwilliamwaterhouse.com/assets/images/content/waterhouse/hi/waterhous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4998"/>
            <a:ext cx="7772400" cy="400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3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5" y="40934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Who was Augustus?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1425" y="3862444"/>
            <a:ext cx="8915400" cy="5715000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030" name="Picture 6" descr="http://www.vroma.org/images/mcmanus_images/augustustog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66800"/>
            <a:ext cx="238125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52578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/>
              <a:t>The senate called him, “</a:t>
            </a:r>
            <a:r>
              <a:rPr lang="en-US" b="1" i="1" dirty="0" smtClean="0"/>
              <a:t>Imperator</a:t>
            </a:r>
            <a:r>
              <a:rPr lang="en-US" dirty="0" smtClean="0"/>
              <a:t>”, which translates to “</a:t>
            </a:r>
            <a:r>
              <a:rPr lang="en-US" b="1" dirty="0" smtClean="0"/>
              <a:t>Commander in Chief</a:t>
            </a:r>
            <a:r>
              <a:rPr lang="en-US" dirty="0" smtClean="0"/>
              <a:t>”, but it would eventually come to mean “</a:t>
            </a:r>
            <a:r>
              <a:rPr lang="en-US" b="1" dirty="0" smtClean="0"/>
              <a:t>Emperor</a:t>
            </a:r>
            <a:r>
              <a:rPr lang="en-US" dirty="0" smtClean="0"/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136922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5" y="40934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Who was Augustus?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715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Octavian then went on to adopt a new name.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He took the title of “</a:t>
            </a:r>
            <a:r>
              <a:rPr lang="en-US" b="1" dirty="0" smtClean="0"/>
              <a:t>Augustus</a:t>
            </a:r>
            <a:r>
              <a:rPr lang="en-US" dirty="0" smtClean="0"/>
              <a:t>” which means “</a:t>
            </a:r>
            <a:r>
              <a:rPr lang="en-US" b="1" dirty="0" smtClean="0"/>
              <a:t>the revered or majestic one</a:t>
            </a:r>
            <a:r>
              <a:rPr lang="en-US" dirty="0" smtClean="0"/>
              <a:t>”… from this point on, he was known by this name. </a:t>
            </a:r>
            <a:endParaRPr lang="en-US" dirty="0"/>
          </a:p>
        </p:txBody>
      </p:sp>
      <p:pic>
        <p:nvPicPr>
          <p:cNvPr id="7170" name="Picture 2" descr="File:Statue-August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4" y="1524000"/>
            <a:ext cx="3033516" cy="455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files2.structurae.de/files/photos/2018/vienne/temple_auguste_livi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520220"/>
            <a:ext cx="5872438" cy="455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3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5" y="40934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Who was Augustus?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715000"/>
          </a:xfrm>
        </p:spPr>
        <p:txBody>
          <a:bodyPr/>
          <a:lstStyle/>
          <a:p>
            <a:r>
              <a:rPr lang="en-US" b="1" dirty="0" smtClean="0"/>
              <a:t>Questions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6) Who was Cicero?</a:t>
            </a:r>
          </a:p>
          <a:p>
            <a:endParaRPr lang="en-US" dirty="0"/>
          </a:p>
          <a:p>
            <a:r>
              <a:rPr lang="en-US" dirty="0" smtClean="0"/>
              <a:t>7) What document, written centuries after Cicero died did he influence?</a:t>
            </a:r>
          </a:p>
          <a:p>
            <a:endParaRPr lang="en-US" dirty="0"/>
          </a:p>
          <a:p>
            <a:r>
              <a:rPr lang="en-US" dirty="0" smtClean="0"/>
              <a:t>8) What does Octavian's title “Imperator” translate too and also mean?</a:t>
            </a:r>
          </a:p>
          <a:p>
            <a:endParaRPr lang="en-US" dirty="0"/>
          </a:p>
          <a:p>
            <a:r>
              <a:rPr lang="en-US" dirty="0" smtClean="0"/>
              <a:t>9) What was the new name that Octavian took?</a:t>
            </a:r>
          </a:p>
          <a:p>
            <a:endParaRPr lang="en-US" dirty="0"/>
          </a:p>
          <a:p>
            <a:r>
              <a:rPr lang="en-US" dirty="0" smtClean="0"/>
              <a:t>10) What did Octavian's new name mean?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5" y="40934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Who was Augustus?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715000"/>
          </a:xfrm>
        </p:spPr>
        <p:txBody>
          <a:bodyPr/>
          <a:lstStyle/>
          <a:p>
            <a:r>
              <a:rPr lang="en-US" b="1" dirty="0" smtClean="0"/>
              <a:t>Questions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6) Who was Cicero?</a:t>
            </a:r>
          </a:p>
          <a:p>
            <a:pPr lvl="2"/>
            <a:r>
              <a:rPr lang="en-US" b="1" dirty="0" smtClean="0">
                <a:solidFill>
                  <a:schemeClr val="bg1"/>
                </a:solidFill>
              </a:rPr>
              <a:t>A </a:t>
            </a:r>
            <a:r>
              <a:rPr lang="en-US" b="1" dirty="0">
                <a:solidFill>
                  <a:schemeClr val="bg1"/>
                </a:solidFill>
              </a:rPr>
              <a:t>political leader, writer and Rome’s greatest public speaker</a:t>
            </a:r>
          </a:p>
          <a:p>
            <a:r>
              <a:rPr lang="en-US" dirty="0" smtClean="0"/>
              <a:t>7) What document, written centuries after Cicero died did he influence?</a:t>
            </a:r>
          </a:p>
          <a:p>
            <a:pPr lvl="2"/>
            <a:r>
              <a:rPr lang="en-US" b="1" dirty="0" smtClean="0">
                <a:solidFill>
                  <a:schemeClr val="bg1"/>
                </a:solidFill>
              </a:rPr>
              <a:t>The United States Constitution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dirty="0" smtClean="0"/>
              <a:t>8) What does Octavian's title “Imperator” translate too and also mean?</a:t>
            </a:r>
          </a:p>
          <a:p>
            <a:pPr lvl="2"/>
            <a:r>
              <a:rPr lang="en-US" b="1" dirty="0" smtClean="0">
                <a:solidFill>
                  <a:schemeClr val="bg1"/>
                </a:solidFill>
              </a:rPr>
              <a:t>“Commander in Chief” but really meant “Emperor”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dirty="0" smtClean="0"/>
              <a:t>9) What was the new name that Octavian took?</a:t>
            </a:r>
          </a:p>
          <a:p>
            <a:pPr lvl="2"/>
            <a:r>
              <a:rPr lang="en-US" b="1" dirty="0" smtClean="0">
                <a:solidFill>
                  <a:schemeClr val="bg1"/>
                </a:solidFill>
              </a:rPr>
              <a:t>Augustus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10) What did Octavian's new name mean? </a:t>
            </a:r>
          </a:p>
          <a:p>
            <a:pPr lvl="2"/>
            <a:r>
              <a:rPr lang="en-US" b="1" dirty="0" smtClean="0">
                <a:solidFill>
                  <a:schemeClr val="bg1"/>
                </a:solidFill>
              </a:rPr>
              <a:t>“The revered or Majestic One”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3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5" y="40934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Who was Augustus?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715000"/>
          </a:xfrm>
        </p:spPr>
        <p:txBody>
          <a:bodyPr/>
          <a:lstStyle/>
          <a:p>
            <a:pPr algn="ctr"/>
            <a:r>
              <a:rPr lang="en-US" b="1" dirty="0" smtClean="0"/>
              <a:t>Persuasive Writing</a:t>
            </a:r>
            <a:r>
              <a:rPr lang="en-US" dirty="0" smtClean="0"/>
              <a:t>: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Imagine you are a Roman Citizen. Decide whether you would have been for or against Julius Caesar’s rise to power and his reforms.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Then write a newspaper article explaining your views…be sure to include facts to support your opinions. 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5" y="40934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Rome Becomes an Empire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715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Have you ever been in a traffic jam and wished that a police officer would show up to get things going?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That is kind of how Rome was under a Republic…there was so much arguing and confusion that the people could not get moving. </a:t>
            </a:r>
            <a:endParaRPr lang="en-US" dirty="0"/>
          </a:p>
        </p:txBody>
      </p:sp>
      <p:pic>
        <p:nvPicPr>
          <p:cNvPr id="4098" name="Picture 2" descr="http://2.bp.blogspot.com/-r2_ni7ImLjs/TguNout-wmI/AAAAAAAAAC4/0UnrarrSm7o/s1600/chinese_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567101" cy="41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1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5" y="40934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Rome Becomes an Empire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7150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Caesar’s death plunged Rome into another civil war.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On one side were the forces led by the men who had plotted and killed Caesar</a:t>
            </a:r>
            <a:endParaRPr lang="en-US" dirty="0"/>
          </a:p>
        </p:txBody>
      </p:sp>
      <p:pic>
        <p:nvPicPr>
          <p:cNvPr id="5122" name="Picture 2" descr="http://www.cgsociety.org/stories/2004_6/troy/images2/charg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0200"/>
            <a:ext cx="455863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heweddingtiara.com/wp-content/uploads/2010/12/Julius_Caesar_Coustou_Louvre_MR17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10906"/>
            <a:ext cx="4176588" cy="47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1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5" y="40934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Rome Becomes an Empire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7150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On the other side was Caesar’s grandnephew </a:t>
            </a:r>
            <a:r>
              <a:rPr lang="en-US" b="1" dirty="0" smtClean="0"/>
              <a:t>Octavian</a:t>
            </a:r>
            <a:r>
              <a:rPr lang="en-US" dirty="0" smtClean="0"/>
              <a:t>, who had inherited Caesar’s wealth and two of Caesar’s top generals, Mark Antony and Marcus Lepidus.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After defeating Caesar’s assassins, these three men created the second </a:t>
            </a:r>
            <a:r>
              <a:rPr lang="en-US" b="1" dirty="0" smtClean="0"/>
              <a:t>Triumvirate</a:t>
            </a:r>
            <a:r>
              <a:rPr lang="en-US" dirty="0" smtClean="0"/>
              <a:t> in 43 B.C.E.  </a:t>
            </a:r>
            <a:endParaRPr lang="en-US" dirty="0"/>
          </a:p>
        </p:txBody>
      </p:sp>
      <p:pic>
        <p:nvPicPr>
          <p:cNvPr id="6148" name="Picture 4" descr="http://michellemoran.com/books/cleopatra/selenesworld/octavian/octavi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3048000" cy="453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ikis.milkenschool.org/@api/deki/files/2011/=1110200842506p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526" y="1676400"/>
            <a:ext cx="3132073" cy="453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mikophoto.net/wordpress/wp-content/uploads/2011/02/Depiction-of-Marcus-Aemilius-Lepidus-born-c.-89-or-88-BC-died-late-13-or-early-12-BC-on-an-example-of-Ancient-Roman-currenc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6400"/>
            <a:ext cx="268316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upload.wikimedia.org/wikipedia/commons/thumb/8/8b/Antony_with_Octavian_aureus.jpg/300px-Antony_with_Octavian_aure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971" y="4419600"/>
            <a:ext cx="267056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1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5" y="40934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The Second Triumvirate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7150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The members of the second Triumvirate began quarreling almost at once.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Octavian soon forced Lepidus to retire from politics and divided the Roman lands into two different parts, the </a:t>
            </a:r>
            <a:r>
              <a:rPr lang="en-US" b="1" dirty="0" smtClean="0"/>
              <a:t>East </a:t>
            </a:r>
            <a:r>
              <a:rPr lang="en-US" dirty="0" smtClean="0"/>
              <a:t>which was controlled by Mark Anthony and the </a:t>
            </a:r>
            <a:r>
              <a:rPr lang="en-US" b="1" dirty="0"/>
              <a:t>W</a:t>
            </a:r>
            <a:r>
              <a:rPr lang="en-US" b="1" dirty="0" smtClean="0"/>
              <a:t>est</a:t>
            </a:r>
            <a:r>
              <a:rPr lang="en-US" dirty="0" smtClean="0"/>
              <a:t> that Octavian controlled.  </a:t>
            </a:r>
            <a:endParaRPr lang="en-US" dirty="0"/>
          </a:p>
        </p:txBody>
      </p:sp>
      <p:pic>
        <p:nvPicPr>
          <p:cNvPr id="8194" name="Picture 2" descr="File:Caesar august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2891166" cy="452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ages2.wikia.nocookie.net/__cb20111012192121/olympians/images/3/37/MapEWRomanEmp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1450949"/>
            <a:ext cx="6019801" cy="45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1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5" y="40934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The Second Triumvirate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715000"/>
          </a:xfrm>
        </p:spPr>
        <p:txBody>
          <a:bodyPr/>
          <a:lstStyle/>
          <a:p>
            <a:pPr algn="ctr"/>
            <a:r>
              <a:rPr lang="en-US" dirty="0" smtClean="0"/>
              <a:t>In short order, Octavian and Mark Antony came into conflict.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Mark Anthony fell in love with the Egyptian queen Cleopatra VII and formed a powerful military alliance with her kingdom. </a:t>
            </a:r>
            <a:endParaRPr lang="en-US" dirty="0"/>
          </a:p>
        </p:txBody>
      </p:sp>
      <p:pic>
        <p:nvPicPr>
          <p:cNvPr id="9218" name="Picture 2" descr="File:Lawrence Alma-Tadema- Anthony and Cleopat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830"/>
            <a:ext cx="615972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ile:Denderah3 Cleopatra Cesar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830"/>
            <a:ext cx="275614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6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5" y="40934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The Second Triumvirate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7150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Octavian was extremely angry at this, so he told the Romans that Antony, with Cleopatra’s help, planned to make himself sole ruler of Rome!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This alarmed many Romans and enabled Octavian to declare war on Mark Anthony.  </a:t>
            </a:r>
            <a:endParaRPr lang="en-US" dirty="0"/>
          </a:p>
        </p:txBody>
      </p:sp>
      <p:pic>
        <p:nvPicPr>
          <p:cNvPr id="10242" name="Picture 2" descr="http://www.spartacus.schoolnet.co.uk/ROMantcl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599"/>
            <a:ext cx="3962400" cy="446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ile:0005MAN-OctAugus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88" y="1766035"/>
            <a:ext cx="40386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6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5" y="40934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The Second Triumvirate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943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In 31 B.C.E., at the </a:t>
            </a:r>
            <a:r>
              <a:rPr lang="en-US" b="1" dirty="0" smtClean="0"/>
              <a:t>Battle of Actium </a:t>
            </a:r>
            <a:r>
              <a:rPr lang="en-US" dirty="0" smtClean="0"/>
              <a:t>off the west coast of Greece, Octavian crushed the army and navy of Cleopatra and Mark Anthony.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/>
              <a:t>Without the Battle of Actium, there might not have been a Roman emperor…the battle is that important.</a:t>
            </a:r>
          </a:p>
          <a:p>
            <a:pPr algn="ctr"/>
            <a:endParaRPr lang="en-US" dirty="0"/>
          </a:p>
        </p:txBody>
      </p:sp>
      <p:pic>
        <p:nvPicPr>
          <p:cNvPr id="2050" name="Picture 2" descr="File:Castro Battle of Act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924800" cy="447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6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</Template>
  <TotalTime>1047</TotalTime>
  <Words>1326</Words>
  <Application>Microsoft Office PowerPoint</Application>
  <PresentationFormat>On-screen Show (4:3)</PresentationFormat>
  <Paragraphs>415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Courier New</vt:lpstr>
      <vt:lpstr>Trebuchet MS</vt:lpstr>
      <vt:lpstr>Verdana</vt:lpstr>
      <vt:lpstr>Wingdings 2</vt:lpstr>
      <vt:lpstr>Summer</vt:lpstr>
      <vt:lpstr>Rome Becomes an Empire </vt:lpstr>
      <vt:lpstr>Rome Becomes an Empire </vt:lpstr>
      <vt:lpstr>Rome Becomes an Empire </vt:lpstr>
      <vt:lpstr>Rome Becomes an Empire </vt:lpstr>
      <vt:lpstr>Rome Becomes an Empire </vt:lpstr>
      <vt:lpstr>The Second Triumvirate</vt:lpstr>
      <vt:lpstr>The Second Triumvirate</vt:lpstr>
      <vt:lpstr>The Second Triumvirate</vt:lpstr>
      <vt:lpstr>The Second Triumvirate</vt:lpstr>
      <vt:lpstr>The Second Triumvirate</vt:lpstr>
      <vt:lpstr>The Second Triumvirate</vt:lpstr>
      <vt:lpstr>The Second Triumvirate</vt:lpstr>
      <vt:lpstr>The Second Triumvirate</vt:lpstr>
      <vt:lpstr>The Second Triumvirate</vt:lpstr>
      <vt:lpstr>The Second Triumvirate</vt:lpstr>
      <vt:lpstr>The Second Triumvirate</vt:lpstr>
      <vt:lpstr>The Second Triumvirate</vt:lpstr>
      <vt:lpstr>Who was Augustus? </vt:lpstr>
      <vt:lpstr>Who was Augustus? </vt:lpstr>
      <vt:lpstr>Who was Augustus? </vt:lpstr>
      <vt:lpstr>Who was Augustus? </vt:lpstr>
      <vt:lpstr>Who was Augustus? </vt:lpstr>
      <vt:lpstr>Who was Augustus? </vt:lpstr>
      <vt:lpstr>Who was Augustus? </vt:lpstr>
      <vt:lpstr>Who was Augustus? </vt:lpstr>
      <vt:lpstr>Who was Augustus? </vt:lpstr>
      <vt:lpstr>Who was Augustus? </vt:lpstr>
      <vt:lpstr>Who was Augustus? </vt:lpstr>
      <vt:lpstr>Who was Augustus?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Dengarmatt</dc:creator>
  <cp:lastModifiedBy>Alissa F Groll</cp:lastModifiedBy>
  <cp:revision>34</cp:revision>
  <dcterms:created xsi:type="dcterms:W3CDTF">2012-10-24T20:03:17Z</dcterms:created>
  <dcterms:modified xsi:type="dcterms:W3CDTF">2016-02-10T23:43:14Z</dcterms:modified>
</cp:coreProperties>
</file>