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78" r:id="rId3"/>
    <p:sldId id="279" r:id="rId4"/>
    <p:sldId id="276" r:id="rId5"/>
    <p:sldId id="275" r:id="rId6"/>
    <p:sldId id="277" r:id="rId7"/>
    <p:sldId id="265" r:id="rId8"/>
    <p:sldId id="282" r:id="rId9"/>
    <p:sldId id="287" r:id="rId10"/>
    <p:sldId id="266" r:id="rId11"/>
    <p:sldId id="286" r:id="rId12"/>
    <p:sldId id="283" r:id="rId13"/>
    <p:sldId id="289" r:id="rId14"/>
    <p:sldId id="290" r:id="rId15"/>
    <p:sldId id="291" r:id="rId16"/>
    <p:sldId id="267" r:id="rId17"/>
    <p:sldId id="268" r:id="rId18"/>
    <p:sldId id="293" r:id="rId19"/>
    <p:sldId id="292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3DCF80-9D5A-4933-BBE3-1782794E8A47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7119EA-A8FF-491F-8AAB-BADA93091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6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198892-AC49-4402-AC97-DCBF60036B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9A41BB-7B99-469B-BBCE-C7190D73C3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73F7E-8A4D-4856-88EB-75D6AE9E07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48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C94F90-5268-464D-8B81-E3C881E008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9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7476C-1FC0-4F3F-B9CF-23DB27FCF9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2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533E8-B4CC-47BF-9CE2-913E7795BC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FD15BE-A928-4D99-AB1A-0A91C453DF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F2F1E1-9596-4C14-9C2C-B98EAF8B5E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56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26C2ED-763D-4D5E-83E8-4B1FE66C96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91B2B-F7CD-4679-A3D9-89E5CF35C0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70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8C211-5885-41A9-9518-0E783DC693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DD9BB6-D254-4473-83F7-226FB15F08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4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130354-29D3-46EE-8518-2AE628AA52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4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F9BE7-78F8-4AE9-AED6-59C36FFD61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4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4B841-59A3-4401-A16F-C9281B617C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01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DEFD5-9FBB-4F38-AE73-4C49D106D8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87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85D332-9D01-4726-B703-DFB8D9AD9B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12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FA6DDD-6DB6-4331-B3FF-5E38AB7F95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943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E0874B-F860-4405-B9B7-660FFC3A23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029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F0F5CA-5BF3-4796-8764-759495D503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47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9AD97D-6AC4-4189-86AA-456791829E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7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DE1F2B-6F3D-4AF0-A973-9EC177A1F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1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4E2D0-BD2B-45E6-A71D-A854386110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0AFD03-C0A9-45D3-856E-592B591D6B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48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4C1FD-A2AD-4262-A265-C58EF83361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75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CAA05-99FC-4ACE-9C30-73978180F3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EB8E6C-1CF6-4516-901D-4E092A4221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7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9A1CE1-75BE-454E-96BF-CC774CD4E6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72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CE7022-37F6-466C-AD0E-749B7E1AFB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6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C90B1-3BE1-4591-85C8-3229082DC0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EC6F8-3728-4050-B489-31FC67BBF2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A31694-26A9-4BDC-A17D-70140B9189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8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2CC1BC-218B-4E1A-8049-9C5A5DEFDB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0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C2186B-4643-4DE7-8CD0-7DD6B6EFCA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8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1C052E-49D1-478B-9CF8-49F440A341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D19A-A3CD-4853-A5E0-86CACE83701D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FFC3-150B-4173-B404-2528BE19A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7731-2C08-4A77-AD91-7F80D03BBAF2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F1-D37D-4C1B-9C66-23C223BBC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D23A-F97D-4CF8-99AA-21F4034E6C59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67C8-29AF-422A-810E-4E893DF1A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DCAA-1A23-4063-8184-924AC4FFA503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7F-9D2E-4C6A-9B30-8EE14C72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DAF5-A337-416B-9227-C3FCACA75F85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F54-11AF-413C-A1E9-407B5C44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7C58-11CF-44DB-B71F-5A446DED792E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F9E9-9CC7-417B-9988-9E2E2704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0068-0669-428A-842F-DD27C669820C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6090-7E1E-42B7-A6CF-E158A5589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8C70-BC5B-45CA-8E29-92D28828857F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CE31-F998-4420-A89F-B6697EAF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CE5C8-8741-4DBE-B6AB-DD5A0558260B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0E72-4662-4B23-8618-3DAA58595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0694-4A0F-466E-B360-518FBD0EE2BF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574D-331F-40A6-B437-19EC9E3CD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D1C49-3E7A-4069-A42D-2BC4C2D1FEFF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0B63-B50A-42E9-8E0C-97EA64CB2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8FB767-5D9F-46A1-8A89-40421C3B224D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918B2B-1347-4B7A-BD26-4EA23B83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pbs.org/video/2148904276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wwii-in-hd/videos/attack-pearl-harbor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Road To World War II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were the three signers of the Munich treaty?</a:t>
            </a:r>
          </a:p>
          <a:p>
            <a:endParaRPr lang="en-US" smtClean="0"/>
          </a:p>
          <a:p>
            <a:r>
              <a:rPr lang="en-US" smtClean="0"/>
              <a:t>Germany</a:t>
            </a:r>
          </a:p>
          <a:p>
            <a:endParaRPr lang="en-US" smtClean="0"/>
          </a:p>
          <a:p>
            <a:r>
              <a:rPr lang="en-US" smtClean="0"/>
              <a:t>France</a:t>
            </a:r>
          </a:p>
          <a:p>
            <a:endParaRPr lang="en-US" smtClean="0"/>
          </a:p>
          <a:p>
            <a:r>
              <a:rPr lang="en-US" smtClean="0"/>
              <a:t>Great Britain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53250" name="Content Placeholder 4" descr="Meeting At Muni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09875" y="1981200"/>
            <a:ext cx="6105525" cy="4191000"/>
          </a:xfrm>
        </p:spPr>
      </p:pic>
      <p:sp>
        <p:nvSpPr>
          <p:cNvPr id="5325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/>
          <a:lstStyle/>
          <a:p>
            <a:r>
              <a:rPr lang="en-US" sz="1800" b="1" smtClean="0"/>
              <a:t>Leaders:</a:t>
            </a:r>
          </a:p>
          <a:p>
            <a:endParaRPr lang="en-US" sz="1800" smtClean="0"/>
          </a:p>
          <a:p>
            <a:r>
              <a:rPr lang="en-US" sz="1800" smtClean="0"/>
              <a:t>Center: </a:t>
            </a:r>
          </a:p>
          <a:p>
            <a:r>
              <a:rPr lang="en-US" sz="1800" smtClean="0"/>
              <a:t>Adolf Hitler, </a:t>
            </a:r>
          </a:p>
          <a:p>
            <a:r>
              <a:rPr lang="en-US" sz="1800" smtClean="0"/>
              <a:t>Germany</a:t>
            </a:r>
          </a:p>
          <a:p>
            <a:endParaRPr lang="en-US" sz="1800" smtClean="0"/>
          </a:p>
          <a:p>
            <a:r>
              <a:rPr lang="en-US" sz="1800" smtClean="0"/>
              <a:t>Left: </a:t>
            </a:r>
          </a:p>
          <a:p>
            <a:r>
              <a:rPr lang="en-US" sz="1800" smtClean="0"/>
              <a:t>Neville Chamberlain, </a:t>
            </a:r>
          </a:p>
          <a:p>
            <a:r>
              <a:rPr lang="en-US" sz="1800" smtClean="0"/>
              <a:t>Great Britain</a:t>
            </a:r>
          </a:p>
          <a:p>
            <a:endParaRPr lang="en-US" sz="1800" smtClean="0"/>
          </a:p>
          <a:p>
            <a:r>
              <a:rPr lang="en-US" sz="1800" smtClean="0"/>
              <a:t>Right:  </a:t>
            </a:r>
          </a:p>
          <a:p>
            <a:r>
              <a:rPr lang="en-US" sz="1800" smtClean="0"/>
              <a:t>Edouard Daladier,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Winston Churchill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00600" cy="5105400"/>
          </a:xfrm>
        </p:spPr>
        <p:txBody>
          <a:bodyPr/>
          <a:lstStyle/>
          <a:p>
            <a:r>
              <a:rPr lang="en-US" smtClean="0"/>
              <a:t>Prime Minister of Great Britain during WWII.</a:t>
            </a:r>
          </a:p>
          <a:p>
            <a:endParaRPr lang="en-US" smtClean="0"/>
          </a:p>
          <a:p>
            <a:r>
              <a:rPr lang="en-US" smtClean="0"/>
              <a:t>Said after the Meeting at Munich (when he was a member of Parliament):  </a:t>
            </a:r>
            <a:r>
              <a:rPr lang="en-US" smtClean="0">
                <a:solidFill>
                  <a:srgbClr val="C00000"/>
                </a:solidFill>
              </a:rPr>
              <a:t>“Britain and France had to choose between war and dishonor.  They chose dishonor.  They will have war.”</a:t>
            </a:r>
          </a:p>
        </p:txBody>
      </p:sp>
      <p:pic>
        <p:nvPicPr>
          <p:cNvPr id="55299" name="Content Placeholder 4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86350" y="1941513"/>
            <a:ext cx="31623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smtClean="0"/>
          </a:p>
          <a:p>
            <a:r>
              <a:rPr lang="en-US" b="1" u="sng" smtClean="0"/>
              <a:t>Natural Resources</a:t>
            </a:r>
            <a:r>
              <a:rPr lang="en-US" smtClean="0"/>
              <a:t> are the main reason Japan decided to conquer territory in the South Pacific.</a:t>
            </a:r>
          </a:p>
          <a:p>
            <a:endParaRPr lang="en-US" b="1" u="sng" smtClean="0"/>
          </a:p>
          <a:p>
            <a:endParaRPr lang="en-US" b="1" u="sng" smtClean="0"/>
          </a:p>
          <a:p>
            <a:r>
              <a:rPr lang="en-US" smtClean="0"/>
              <a:t>Japan invaded </a:t>
            </a:r>
            <a:r>
              <a:rPr lang="en-US" b="1" u="sng" smtClean="0"/>
              <a:t>Manchuria</a:t>
            </a:r>
            <a:r>
              <a:rPr lang="en-US" smtClean="0"/>
              <a:t>, a province of China, in 1931.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Between </a:t>
            </a:r>
            <a:r>
              <a:rPr lang="en-US" b="1" u="sng" smtClean="0"/>
              <a:t>1937</a:t>
            </a:r>
            <a:r>
              <a:rPr lang="en-US" smtClean="0"/>
              <a:t> and </a:t>
            </a:r>
            <a:r>
              <a:rPr lang="en-US" b="1" u="sng" smtClean="0"/>
              <a:t>1939</a:t>
            </a:r>
            <a:r>
              <a:rPr lang="en-US" smtClean="0"/>
              <a:t> Japan tried to seize the rest of China.  They were successful along the coast, but not in the countryside.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In </a:t>
            </a:r>
            <a:r>
              <a:rPr lang="en-US" b="1" u="sng" smtClean="0"/>
              <a:t>1940</a:t>
            </a:r>
            <a:r>
              <a:rPr lang="en-US" smtClean="0"/>
              <a:t> Japan allies with Germany and Italy to form the </a:t>
            </a:r>
            <a:r>
              <a:rPr lang="en-US" b="1" smtClean="0"/>
              <a:t>Axis Powers.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Japanese Aggression in China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61442" name="Content Placeholder 3" descr="Japanese_Occupation_-_Map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600200"/>
            <a:ext cx="6753225" cy="517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&amp;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Despite the concerns caused by aggressive dictators in Europe and Japan, the United States continued to practice </a:t>
            </a:r>
            <a:r>
              <a:rPr lang="en-US" b="1" u="sng" smtClean="0"/>
              <a:t>isolationism</a:t>
            </a:r>
            <a:r>
              <a:rPr lang="en-US" smtClean="0"/>
              <a:t>, the policy of: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	</a:t>
            </a:r>
            <a:r>
              <a:rPr lang="en-US" b="1" u="sng" smtClean="0"/>
              <a:t>The U.S. staying out of any alliances that could drag it into war in Europe or Southeast Asia.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&amp;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Responding to the isolationist sentiment, Congress passed the </a:t>
            </a:r>
            <a:r>
              <a:rPr lang="en-US" b="1" u="sng" smtClean="0"/>
              <a:t>Neutrality Act</a:t>
            </a:r>
            <a:r>
              <a:rPr lang="en-US" smtClean="0"/>
              <a:t> of </a:t>
            </a:r>
            <a:r>
              <a:rPr lang="en-US" b="1" u="sng" smtClean="0"/>
              <a:t>1935</a:t>
            </a:r>
            <a:r>
              <a:rPr lang="en-US" smtClean="0"/>
              <a:t>. The Act: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	</a:t>
            </a:r>
            <a:r>
              <a:rPr lang="en-US" b="1" u="sng" smtClean="0"/>
              <a:t>Prohibited the sale of weapons to warring nations and was meant to keep the U.S. from forming alliances that might drag the nation to war.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and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67586" name="Content Placeholder 4" descr="FDR 193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1831975"/>
            <a:ext cx="3581400" cy="4216400"/>
          </a:xfrm>
        </p:spPr>
      </p:pic>
      <p:sp>
        <p:nvSpPr>
          <p:cNvPr id="675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/>
          <a:lstStyle/>
          <a:p>
            <a:r>
              <a:rPr lang="en-US" sz="2800" b="1" smtClean="0"/>
              <a:t>President Roosevelt—</a:t>
            </a:r>
          </a:p>
          <a:p>
            <a:endParaRPr lang="en-US" sz="2800" b="1" smtClean="0"/>
          </a:p>
          <a:p>
            <a:r>
              <a:rPr lang="en-US" sz="2800" b="1" smtClean="0"/>
              <a:t>Knew that it would be difficult for the U.S. to stay out of a conflict in Europe.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U.S. Policy: Isolation and Neutrality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b="1" u="sng" dirty="0" smtClean="0"/>
              <a:t>Video Clip:</a:t>
            </a:r>
          </a:p>
          <a:p>
            <a:pPr algn="ctr">
              <a:buFont typeface="Wingdings 2" pitchFamily="18" charset="2"/>
              <a:buNone/>
            </a:pPr>
            <a:endParaRPr lang="en-US" i="1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PBS  </a:t>
            </a:r>
            <a:r>
              <a:rPr lang="en-US" i="1" dirty="0" smtClean="0"/>
              <a:t>American Experience: </a:t>
            </a:r>
          </a:p>
          <a:p>
            <a:pPr algn="ctr">
              <a:buFont typeface="Wingdings 2" pitchFamily="18" charset="2"/>
              <a:buNone/>
            </a:pPr>
            <a:r>
              <a:rPr lang="en-US" i="1" dirty="0" smtClean="0"/>
              <a:t>FDR on Policing The World </a:t>
            </a:r>
          </a:p>
          <a:p>
            <a:pPr algn="ctr">
              <a:buFont typeface="Wingdings 2" pitchFamily="18" charset="2"/>
              <a:buNone/>
            </a:pPr>
            <a:endParaRPr lang="en-US" i="1" dirty="0" smtClean="0"/>
          </a:p>
          <a:p>
            <a:pPr algn="ctr">
              <a:buFont typeface="Wingdings 2" pitchFamily="18" charset="2"/>
              <a:buNone/>
            </a:pPr>
            <a:r>
              <a:rPr lang="en-US" i="1" dirty="0" smtClean="0">
                <a:hlinkClick r:id="rId3"/>
              </a:rPr>
              <a:t>Video: FDR on Policing the World: Hitler's Threat | Watch American Experience Online | PBS Video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Totalitarian Government is….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229600" cy="4625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</a:p>
          <a:p>
            <a:pPr algn="ctr">
              <a:buFont typeface="Wingdings 2" pitchFamily="18" charset="2"/>
              <a:buNone/>
            </a:pPr>
            <a:r>
              <a:rPr lang="en-US" sz="4400" smtClean="0"/>
              <a:t>A form of government that restricts personal freedoms and prohibits political opposition.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World War 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Hitler believed the German people needed </a:t>
            </a:r>
            <a:r>
              <a:rPr lang="en-US" b="1" u="sng" smtClean="0"/>
              <a:t>lebensraum</a:t>
            </a:r>
            <a:r>
              <a:rPr lang="en-US" smtClean="0"/>
              <a:t>, which means </a:t>
            </a:r>
            <a:r>
              <a:rPr lang="en-US" b="1" u="sng" smtClean="0"/>
              <a:t>“living space”</a:t>
            </a:r>
            <a:r>
              <a:rPr lang="en-US" smtClean="0"/>
              <a:t>.  He intended to achieve this goal by conquering the Soviet Union, use its land for the German people, and control its rich natural resources.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*[This is why Hitler invaded the Soviet Union!!]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WWII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Hitler signed a </a:t>
            </a:r>
            <a:r>
              <a:rPr lang="en-US" b="1" u="sng" smtClean="0"/>
              <a:t>non-aggression pact</a:t>
            </a:r>
            <a:r>
              <a:rPr lang="en-US" smtClean="0"/>
              <a:t> with Joseph Stalin.  The pact was an agreement that neither country would attack the other.  Both men believed the pact was a strategic move: </a:t>
            </a:r>
            <a:r>
              <a:rPr lang="en-US" u="sng" smtClean="0"/>
              <a:t>Hitler</a:t>
            </a:r>
            <a:r>
              <a:rPr lang="en-US" smtClean="0"/>
              <a:t> saw it as a way to keep the USSR from attacking Germany, while </a:t>
            </a:r>
            <a:r>
              <a:rPr lang="en-US" u="sng" smtClean="0"/>
              <a:t>Stalin</a:t>
            </a:r>
            <a:r>
              <a:rPr lang="en-US" smtClean="0"/>
              <a:t> saw it as a way to provide the USSR with time to prepare for Germany’s inevitable invasion.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WWII Begins in Europe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In September 1939 Hitler’s army invaded </a:t>
            </a:r>
            <a:r>
              <a:rPr lang="en-US" b="1" u="sng" smtClean="0"/>
              <a:t>Poland</a:t>
            </a:r>
            <a:r>
              <a:rPr lang="en-US" smtClean="0"/>
              <a:t>.  The new type of military strategy the Germans used is called </a:t>
            </a:r>
            <a:r>
              <a:rPr lang="en-US" b="1" u="sng" smtClean="0"/>
              <a:t>blitzkrieg</a:t>
            </a:r>
            <a:r>
              <a:rPr lang="en-US" smtClean="0"/>
              <a:t> (meaning “lightening war”).  This strategy involved striking fast and hard with tanks and airplanes, catching other nations off guard and allowed Germany to quickly overwhelm the nations it invaded.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1941: Roosevelt is convinced that the U.S. cannot stay out of the war much longer, even though most citizens favor </a:t>
            </a:r>
            <a:r>
              <a:rPr lang="en-US" b="1" u="sng" dirty="0" smtClean="0"/>
              <a:t>neutrality</a:t>
            </a:r>
            <a:r>
              <a:rPr lang="en-US" dirty="0" smtClean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March 1941:  Congress passes the </a:t>
            </a:r>
            <a:r>
              <a:rPr lang="en-US" b="1" u="sng" dirty="0" smtClean="0"/>
              <a:t>Lend-Lease Act</a:t>
            </a:r>
            <a:r>
              <a:rPr lang="en-US" dirty="0" smtClean="0"/>
              <a:t>, which enables the president to send aid to any nation whose defense is considered vital to the United States’ national security.  This enables the U.S. to aid </a:t>
            </a:r>
            <a:r>
              <a:rPr lang="en-US" b="1" u="sng" dirty="0" smtClean="0"/>
              <a:t>Great Britain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greatest dangers to the U.S. Lend-Lease policy was the </a:t>
            </a:r>
            <a:r>
              <a:rPr lang="en-US" b="1" u="sng" smtClean="0"/>
              <a:t>German U-boats</a:t>
            </a:r>
            <a:r>
              <a:rPr lang="en-US" smtClean="0"/>
              <a:t>, which were submarines that traveled underwater and could torpedo and sink ships believed to be carrying weapons and supplies to Great Britain.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Lend-Lease Act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To help carry out Lend-Lease trade, the United States manufactured </a:t>
            </a:r>
            <a:r>
              <a:rPr lang="en-US" b="1" u="sng" smtClean="0"/>
              <a:t>Liberty Ships</a:t>
            </a:r>
            <a:r>
              <a:rPr lang="en-US" smtClean="0"/>
              <a:t>, which were cargo ships especially for the purpose of transporting U.S. goods to Great Britain to support its war effort against the Nazis.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83970" name="Content Placeholder 3" descr="Pearl Harbor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524000"/>
            <a:ext cx="6096000" cy="5106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Japan had become an </a:t>
            </a:r>
            <a:r>
              <a:rPr lang="en-US" b="1" u="sng" dirty="0" smtClean="0"/>
              <a:t>imperialist</a:t>
            </a:r>
            <a:r>
              <a:rPr lang="en-US" dirty="0" smtClean="0"/>
              <a:t> force in Eastern Asia.  Its military invaded foreign territories in the region with the goal of gaining resources.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1941, when Japan set its sights on conquering more of Eastern and Southeast Asia, the United States imposed an </a:t>
            </a:r>
            <a:r>
              <a:rPr lang="en-US" b="1" u="sng" dirty="0" smtClean="0"/>
              <a:t>embargo</a:t>
            </a:r>
            <a:r>
              <a:rPr lang="en-US" dirty="0" smtClean="0"/>
              <a:t> on oil and steel.  After the </a:t>
            </a:r>
            <a:r>
              <a:rPr lang="en-US" b="1" u="sng" dirty="0" smtClean="0"/>
              <a:t>embargo</a:t>
            </a:r>
            <a:r>
              <a:rPr lang="en-US" dirty="0" smtClean="0"/>
              <a:t>, Japan set its sights on going after the rich natural resources of the Dutch East Indies.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Japan viewed the U.S. naval fleet anchored at </a:t>
            </a:r>
            <a:r>
              <a:rPr lang="en-US" b="1" u="sng" smtClean="0"/>
              <a:t>Pearl Harbor, Hawaii</a:t>
            </a:r>
            <a:r>
              <a:rPr lang="en-US" smtClean="0"/>
              <a:t> as a threat to its ability to conquer the territories it wanted.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Japanese Admiral Isoroku Yamamoto devised a plan to sail </a:t>
            </a:r>
            <a:r>
              <a:rPr lang="en-US" b="1" u="sng" smtClean="0"/>
              <a:t>six (6)</a:t>
            </a:r>
            <a:r>
              <a:rPr lang="en-US" smtClean="0"/>
              <a:t> aircraft carriers across the Pacific undetected.  Once in place, these carriers would launch a surprise attack on </a:t>
            </a:r>
            <a:r>
              <a:rPr lang="en-US" b="1" u="sng" smtClean="0"/>
              <a:t>Pearl Harbor</a:t>
            </a:r>
            <a:r>
              <a:rPr lang="en-US" smtClean="0"/>
              <a:t>.   The Japanese ships maintained </a:t>
            </a:r>
            <a:r>
              <a:rPr lang="en-US" b="1" u="sng" smtClean="0"/>
              <a:t>radio silence</a:t>
            </a:r>
            <a:r>
              <a:rPr lang="en-US" smtClean="0"/>
              <a:t> on their way to Hawaii.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Totalitarian Dictator is….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229600" cy="4625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z="4400" smtClean="0"/>
              <a:t>The leader of a totalitarian government which does not allow political opposition and seeks to control all areas of society and citizens’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U.S. Enters War: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Pearl Harbor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United States believed the Japanese would attack but did not know where.  They believed that the waters of Pearl Harbor would be too </a:t>
            </a:r>
            <a:r>
              <a:rPr lang="en-US" b="1" u="sng" smtClean="0"/>
              <a:t>shallow</a:t>
            </a:r>
            <a:r>
              <a:rPr lang="en-US" smtClean="0"/>
              <a:t> for Japanese planes to drop torpedoes.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7,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Japanese airplanes began the first wave of bombings on the </a:t>
            </a:r>
            <a:r>
              <a:rPr lang="en-US" b="1" u="sng" smtClean="0"/>
              <a:t>Pacific Fleet</a:t>
            </a:r>
            <a:r>
              <a:rPr lang="en-US" smtClean="0"/>
              <a:t> at Pearl Harbor.</a:t>
            </a:r>
          </a:p>
          <a:p>
            <a:endParaRPr lang="en-US" smtClean="0"/>
          </a:p>
          <a:p>
            <a:r>
              <a:rPr lang="en-US" smtClean="0"/>
              <a:t>United States military personnel detected the incoming planes on radar, but they ignored the warning because they thought it was U.S. planes arriving from the </a:t>
            </a:r>
            <a:r>
              <a:rPr lang="en-US" b="1" u="sng" smtClean="0"/>
              <a:t>mainland.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7,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less than two hours, the Japanese air attack sank or seriously damaged a </a:t>
            </a:r>
            <a:r>
              <a:rPr lang="en-US" b="1" u="sng" smtClean="0"/>
              <a:t>dozen (12)</a:t>
            </a:r>
            <a:r>
              <a:rPr lang="en-US" smtClean="0"/>
              <a:t>naval vessels, destroyed almost </a:t>
            </a:r>
            <a:r>
              <a:rPr lang="en-US" b="1" u="sng" smtClean="0"/>
              <a:t>two hundred (200)</a:t>
            </a:r>
            <a:r>
              <a:rPr lang="en-US" smtClean="0"/>
              <a:t> warplanes, and killed or wounded nearly </a:t>
            </a:r>
            <a:r>
              <a:rPr lang="en-US" b="1" u="sng" smtClean="0"/>
              <a:t>three-thousand (</a:t>
            </a:r>
            <a:r>
              <a:rPr lang="en-US" smtClean="0"/>
              <a:t>3,000)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delivers a speech.  He describes December 7, 1941 as:</a:t>
            </a:r>
          </a:p>
          <a:p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b="1" u="sng" dirty="0" smtClean="0"/>
              <a:t>“a day which will live in infamy!”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>
                <a:hlinkClick r:id="rId3"/>
              </a:rPr>
              <a:t>WWII in HD — Attack on Pearl Harbor — History.com Videos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Both houses of Congress approved a declaration of war against </a:t>
            </a:r>
            <a:r>
              <a:rPr lang="en-US" b="1" u="sng" smtClean="0"/>
              <a:t>Japan</a:t>
            </a:r>
            <a:r>
              <a:rPr lang="en-US" smtClean="0"/>
              <a:t> and later against </a:t>
            </a:r>
            <a:r>
              <a:rPr lang="en-US" b="1" u="sng" smtClean="0"/>
              <a:t>Germany</a:t>
            </a:r>
            <a:r>
              <a:rPr lang="en-US" smtClean="0"/>
              <a:t> and </a:t>
            </a:r>
            <a:r>
              <a:rPr lang="en-US" b="1" u="sng" smtClean="0"/>
              <a:t>Italy </a:t>
            </a:r>
            <a:r>
              <a:rPr lang="en-US" smtClean="0"/>
              <a:t>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December 8, 1941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02" name="Content Placeholder 3" descr="decwarp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1524000"/>
            <a:ext cx="4006850" cy="5268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562600" cy="525780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Adolf Hitler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Germany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Socialist (Nazi)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 smtClean="0"/>
              <a:t>Socialist (Nazi)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over individuals and human rights.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Control all aspects of German society.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Redistribute wealth, welfare state, nationalism &amp; pride through propaganda.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Sought ownership of key industries: banks, schools, Germany’s healthcare system, segments of the church.</a:t>
            </a:r>
          </a:p>
        </p:txBody>
      </p:sp>
      <p:pic>
        <p:nvPicPr>
          <p:cNvPr id="38915" name="Content Placeholder 4" descr="Adolf Hitl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2133600"/>
            <a:ext cx="337185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334000" cy="51054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Benito Mussolini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Leader of Italy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Fascist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u="sng" dirty="0" smtClean="0"/>
              <a:t>Fascist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over individual.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Uses power to control property owners.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Citizens are expected to support the government.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Everything serves the government: businesses, schools, the media.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pic>
        <p:nvPicPr>
          <p:cNvPr id="36867" name="Content Placeholder 4" descr="benito-mussolin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1981200"/>
            <a:ext cx="28194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Totalitarian Governments &amp; Leaders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105400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Joseph Stalin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Soviet Union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Communist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Communist Ideology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Workers unite to overthrow capitalism.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Governments not necessary, people share resources to survive.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Welfare of state over individuals.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State owned nearly all property; limited personal freedoms.</a:t>
            </a:r>
          </a:p>
        </p:txBody>
      </p:sp>
      <p:pic>
        <p:nvPicPr>
          <p:cNvPr id="43011" name="Content Placeholder 4" descr="joseph-stalin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2286000"/>
            <a:ext cx="4137025" cy="3446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Germany Invasions, Pre-1939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Rhineland--------March 1936</a:t>
            </a:r>
          </a:p>
          <a:p>
            <a:endParaRPr lang="en-US" smtClean="0"/>
          </a:p>
          <a:p>
            <a:r>
              <a:rPr lang="en-US" smtClean="0"/>
              <a:t>Austria-----------March 1938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Sudetenland----September 1938</a:t>
            </a:r>
          </a:p>
          <a:p>
            <a:endParaRPr lang="en-US" smtClean="0"/>
          </a:p>
          <a:p>
            <a:r>
              <a:rPr lang="en-US" smtClean="0"/>
              <a:t>Bohemia-Moravia------March 1939</a:t>
            </a:r>
          </a:p>
          <a:p>
            <a:endParaRPr lang="en-US" smtClean="0"/>
          </a:p>
          <a:p>
            <a:r>
              <a:rPr lang="en-US" smtClean="0"/>
              <a:t>Slovakia----------March 1939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Countries Invaded By Germany, Pre-1939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7106" name="Content Placeholder 3" descr="German Invasion Countries 1939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630363"/>
            <a:ext cx="7848600" cy="4962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Meeting at Munich, 1938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u="sng" smtClean="0"/>
              <a:t>treaty</a:t>
            </a:r>
            <a:r>
              <a:rPr lang="en-US" smtClean="0"/>
              <a:t> was signed agreeing to Hitler’s capture of Sudentenland in exchange for his promise not to invade anymore territories.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Such an approach is known as </a:t>
            </a:r>
            <a:r>
              <a:rPr lang="en-US" b="1" u="sng" smtClean="0"/>
              <a:t>appeasement</a:t>
            </a:r>
            <a:r>
              <a:rPr lang="en-US" smtClean="0"/>
              <a:t>, the practice of giving aggressors what they want and hoping they will be satisfied and stop the aggressive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2470</TotalTime>
  <Words>1131</Words>
  <Application>Microsoft Office PowerPoint</Application>
  <PresentationFormat>On-screen Show (4:3)</PresentationFormat>
  <Paragraphs>193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The Road To World War II</vt:lpstr>
      <vt:lpstr>A Totalitarian Government is….</vt:lpstr>
      <vt:lpstr>A Totalitarian Dictator is….</vt:lpstr>
      <vt:lpstr>Totalitarian Governments &amp; Leaders</vt:lpstr>
      <vt:lpstr>Totalitarian Governments &amp; Leaders</vt:lpstr>
      <vt:lpstr>Totalitarian Governments &amp; Leaders</vt:lpstr>
      <vt:lpstr>Germany Invasions, Pre-1939</vt:lpstr>
      <vt:lpstr>Countries Invaded By Germany, Pre-1939</vt:lpstr>
      <vt:lpstr>Meeting at Munich, 1938</vt:lpstr>
      <vt:lpstr>Meeting at Munich, 1938</vt:lpstr>
      <vt:lpstr>Meeting at Munich, 1938</vt:lpstr>
      <vt:lpstr>Winston Churchill</vt:lpstr>
      <vt:lpstr>Japanese Aggression</vt:lpstr>
      <vt:lpstr>Japanese Aggression</vt:lpstr>
      <vt:lpstr>Japanese Aggression in China</vt:lpstr>
      <vt:lpstr>U.S. Policy: Isolation &amp; Neutrality</vt:lpstr>
      <vt:lpstr>U.S. Policy: Isolation &amp; Neutrality</vt:lpstr>
      <vt:lpstr>U.S. Policy: Isolation and Neutrality</vt:lpstr>
      <vt:lpstr>U.S. Policy: Isolation and Neutrality</vt:lpstr>
      <vt:lpstr>World War II Begins in Europe</vt:lpstr>
      <vt:lpstr>WWII Begins in Europe</vt:lpstr>
      <vt:lpstr>WWII Begins in Europe</vt:lpstr>
      <vt:lpstr>The Lend-Lease Act</vt:lpstr>
      <vt:lpstr>The Lend-Lease Act</vt:lpstr>
      <vt:lpstr>The Lend-Lease Act</vt:lpstr>
      <vt:lpstr>The U.S. Enters War:  Pearl Harbor</vt:lpstr>
      <vt:lpstr>The U.S. Enters War:  Pearl Harbor</vt:lpstr>
      <vt:lpstr>The U.S. Enters War:  Pearl Harbor</vt:lpstr>
      <vt:lpstr>The U.S. Enters War:  Pearl Harbor</vt:lpstr>
      <vt:lpstr>The U.S. Enters War: Pearl Harbor</vt:lpstr>
      <vt:lpstr>December 7, 1941</vt:lpstr>
      <vt:lpstr>December 7, 1941</vt:lpstr>
      <vt:lpstr>December 8, 1941</vt:lpstr>
      <vt:lpstr>December 8, 1941</vt:lpstr>
      <vt:lpstr>December 8, 1941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Cartoon</dc:title>
  <dc:creator>Family</dc:creator>
  <cp:lastModifiedBy>Alissa F Groll</cp:lastModifiedBy>
  <cp:revision>105</cp:revision>
  <dcterms:created xsi:type="dcterms:W3CDTF">2012-01-30T05:13:24Z</dcterms:created>
  <dcterms:modified xsi:type="dcterms:W3CDTF">2016-05-17T19:25:48Z</dcterms:modified>
</cp:coreProperties>
</file>