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88" r:id="rId5"/>
    <p:sldId id="263" r:id="rId6"/>
    <p:sldId id="260" r:id="rId7"/>
    <p:sldId id="261" r:id="rId8"/>
    <p:sldId id="258" r:id="rId9"/>
    <p:sldId id="268" r:id="rId10"/>
    <p:sldId id="273" r:id="rId11"/>
    <p:sldId id="269" r:id="rId12"/>
    <p:sldId id="265" r:id="rId13"/>
    <p:sldId id="272" r:id="rId14"/>
    <p:sldId id="267" r:id="rId15"/>
    <p:sldId id="270" r:id="rId16"/>
    <p:sldId id="271"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C3852195-649F-47F1-928E-B9325B2865FB}" type="datetimeFigureOut">
              <a:rPr lang="en-US" smtClean="0"/>
              <a:pPr/>
              <a:t>12/15/2014</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3E8DD521-4131-4B2A-97D7-F9CF8519AA1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852195-649F-47F1-928E-B9325B2865FB}" type="datetimeFigureOut">
              <a:rPr lang="en-US" smtClean="0"/>
              <a:pPr/>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DD521-4131-4B2A-97D7-F9CF8519AA1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852195-649F-47F1-928E-B9325B2865FB}" type="datetimeFigureOut">
              <a:rPr lang="en-US" smtClean="0"/>
              <a:pPr/>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DD521-4131-4B2A-97D7-F9CF8519AA1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852195-649F-47F1-928E-B9325B2865FB}" type="datetimeFigureOut">
              <a:rPr lang="en-US" smtClean="0"/>
              <a:pPr/>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DD521-4131-4B2A-97D7-F9CF8519AA19}" type="slidenum">
              <a:rPr lang="en-US" smtClean="0"/>
              <a:pPr/>
              <a:t>‹#›</a:t>
            </a:fld>
            <a:endParaRPr lang="en-US"/>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3852195-649F-47F1-928E-B9325B2865FB}" type="datetimeFigureOut">
              <a:rPr lang="en-US" smtClean="0"/>
              <a:pPr/>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8DD521-4131-4B2A-97D7-F9CF8519AA19}" type="slidenum">
              <a:rPr lang="en-US" smtClean="0"/>
              <a:pPr/>
              <a:t>‹#›</a:t>
            </a:fld>
            <a:endParaRPr 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3852195-649F-47F1-928E-B9325B2865FB}" type="datetimeFigureOut">
              <a:rPr lang="en-US" smtClean="0"/>
              <a:pPr/>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DD521-4131-4B2A-97D7-F9CF8519AA19}"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3852195-649F-47F1-928E-B9325B2865FB}" type="datetimeFigureOut">
              <a:rPr lang="en-US" smtClean="0"/>
              <a:pPr/>
              <a:t>12/15/2014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8DD521-4131-4B2A-97D7-F9CF8519AA1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852195-649F-47F1-928E-B9325B2865FB}" type="datetimeFigureOut">
              <a:rPr lang="en-US" smtClean="0"/>
              <a:pPr/>
              <a:t>12/15/2014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8DD521-4131-4B2A-97D7-F9CF8519AA19}" type="slidenum">
              <a:rPr lang="en-US" smtClean="0"/>
              <a:pPr/>
              <a:t>‹#›</a:t>
            </a:fld>
            <a:endParaRPr 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3852195-649F-47F1-928E-B9325B2865FB}" type="datetimeFigureOut">
              <a:rPr lang="en-US" smtClean="0"/>
              <a:pPr/>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DD521-4131-4B2A-97D7-F9CF8519AA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852195-649F-47F1-928E-B9325B2865FB}" type="datetimeFigureOut">
              <a:rPr lang="en-US" smtClean="0"/>
              <a:pPr/>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DD521-4131-4B2A-97D7-F9CF8519AA19}"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852195-649F-47F1-928E-B9325B2865FB}" type="datetimeFigureOut">
              <a:rPr lang="en-US" smtClean="0"/>
              <a:pPr/>
              <a:t>12/15/2014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8DD521-4131-4B2A-97D7-F9CF8519AA1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C3852195-649F-47F1-928E-B9325B2865FB}" type="datetimeFigureOut">
              <a:rPr lang="en-US" smtClean="0"/>
              <a:pPr/>
              <a:t>12/15/2014</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3E8DD521-4131-4B2A-97D7-F9CF8519AA1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history.com/videos/the-acropolis-deconstructed#the-acropolis-deconstructed"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to Ancient Greece!</a:t>
            </a:r>
            <a:endParaRPr lang="en-US" dirty="0"/>
          </a:p>
        </p:txBody>
      </p:sp>
      <p:sp>
        <p:nvSpPr>
          <p:cNvPr id="3" name="Subtitle 2"/>
          <p:cNvSpPr>
            <a:spLocks noGrp="1"/>
          </p:cNvSpPr>
          <p:nvPr>
            <p:ph type="subTitle" idx="1"/>
          </p:nvPr>
        </p:nvSpPr>
        <p:spPr/>
        <p:txBody>
          <a:bodyPr/>
          <a:lstStyle/>
          <a:p>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3124200"/>
            <a:ext cx="3733800" cy="2484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4782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a:t>
            </a:r>
            <a:endParaRPr lang="en-US" dirty="0"/>
          </a:p>
        </p:txBody>
      </p:sp>
      <p:sp>
        <p:nvSpPr>
          <p:cNvPr id="3" name="Content Placeholder 2"/>
          <p:cNvSpPr>
            <a:spLocks noGrp="1"/>
          </p:cNvSpPr>
          <p:nvPr>
            <p:ph idx="1"/>
          </p:nvPr>
        </p:nvSpPr>
        <p:spPr/>
        <p:txBody>
          <a:bodyPr/>
          <a:lstStyle/>
          <a:p>
            <a:r>
              <a:rPr lang="en-US" dirty="0" smtClean="0"/>
              <a:t>City-States need good leadership to function properly.  What is the best way to run things?</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092355"/>
            <a:ext cx="3255456"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706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066800"/>
            <a:ext cx="6400800" cy="762000"/>
          </a:xfrm>
        </p:spPr>
        <p:txBody>
          <a:bodyPr>
            <a:normAutofit/>
          </a:bodyPr>
          <a:lstStyle/>
          <a:p>
            <a:r>
              <a:rPr lang="en-US" dirty="0" smtClean="0"/>
              <a:t>Bad</a:t>
            </a:r>
            <a:endParaRPr lang="en-US" dirty="0"/>
          </a:p>
        </p:txBody>
      </p:sp>
      <p:sp>
        <p:nvSpPr>
          <p:cNvPr id="3" name="Content Placeholder 2"/>
          <p:cNvSpPr>
            <a:spLocks noGrp="1"/>
          </p:cNvSpPr>
          <p:nvPr>
            <p:ph idx="1"/>
          </p:nvPr>
        </p:nvSpPr>
        <p:spPr/>
        <p:txBody>
          <a:bodyPr/>
          <a:lstStyle/>
          <a:p>
            <a:r>
              <a:rPr lang="en-US" b="1" u="sng" dirty="0" smtClean="0"/>
              <a:t>Tyrant:</a:t>
            </a:r>
            <a:r>
              <a:rPr lang="en-US" b="1" dirty="0" smtClean="0"/>
              <a:t>  </a:t>
            </a:r>
            <a:r>
              <a:rPr lang="en-US" dirty="0" smtClean="0"/>
              <a:t>Someone who takes complete control without following the law or constitution.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3581400"/>
            <a:ext cx="4572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913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better</a:t>
            </a:r>
            <a:endParaRPr lang="en-US" dirty="0"/>
          </a:p>
        </p:txBody>
      </p:sp>
      <p:sp>
        <p:nvSpPr>
          <p:cNvPr id="3" name="Content Placeholder 2"/>
          <p:cNvSpPr>
            <a:spLocks noGrp="1"/>
          </p:cNvSpPr>
          <p:nvPr>
            <p:ph idx="1"/>
          </p:nvPr>
        </p:nvSpPr>
        <p:spPr/>
        <p:txBody>
          <a:bodyPr/>
          <a:lstStyle/>
          <a:p>
            <a:r>
              <a:rPr lang="en-US" b="1" u="sng" dirty="0" smtClean="0"/>
              <a:t>Oligarchy:</a:t>
            </a:r>
            <a:r>
              <a:rPr lang="en-US" b="1" dirty="0" smtClean="0"/>
              <a:t>  </a:t>
            </a:r>
            <a:r>
              <a:rPr lang="en-US" dirty="0" smtClean="0"/>
              <a:t>A type of government where only the richest and most powerful citizens controlled decision-making. </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6510" y="3278875"/>
            <a:ext cx="246469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1279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a:t>
            </a:r>
            <a:endParaRPr lang="en-US" dirty="0"/>
          </a:p>
        </p:txBody>
      </p:sp>
      <p:sp>
        <p:nvSpPr>
          <p:cNvPr id="3" name="Content Placeholder 2"/>
          <p:cNvSpPr>
            <a:spLocks noGrp="1"/>
          </p:cNvSpPr>
          <p:nvPr>
            <p:ph idx="1"/>
          </p:nvPr>
        </p:nvSpPr>
        <p:spPr/>
        <p:txBody>
          <a:bodyPr/>
          <a:lstStyle/>
          <a:p>
            <a:r>
              <a:rPr lang="en-US" b="1" dirty="0" smtClean="0"/>
              <a:t>Democracy.</a:t>
            </a:r>
            <a:endParaRPr lang="en-US" b="1"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2514600"/>
            <a:ext cx="3914810" cy="2965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397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 WORD</a:t>
            </a:r>
            <a:endParaRPr lang="en-US" dirty="0"/>
          </a:p>
        </p:txBody>
      </p:sp>
      <p:sp>
        <p:nvSpPr>
          <p:cNvPr id="3" name="Content Placeholder 2"/>
          <p:cNvSpPr>
            <a:spLocks noGrp="1"/>
          </p:cNvSpPr>
          <p:nvPr>
            <p:ph idx="1"/>
          </p:nvPr>
        </p:nvSpPr>
        <p:spPr/>
        <p:txBody>
          <a:bodyPr/>
          <a:lstStyle/>
          <a:p>
            <a:r>
              <a:rPr lang="en-US" b="1" u="sng" dirty="0" smtClean="0"/>
              <a:t>Democracy:</a:t>
            </a:r>
            <a:r>
              <a:rPr lang="en-US" b="1" dirty="0" smtClean="0"/>
              <a:t>   </a:t>
            </a:r>
            <a:r>
              <a:rPr lang="en-US" dirty="0" smtClean="0"/>
              <a:t>A system of government where the citizens vote to make decisions. </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3349388"/>
            <a:ext cx="4443697" cy="2352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4671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were citizens?</a:t>
            </a:r>
            <a:endParaRPr lang="en-US" dirty="0"/>
          </a:p>
        </p:txBody>
      </p:sp>
      <p:sp>
        <p:nvSpPr>
          <p:cNvPr id="3" name="Content Placeholder 2"/>
          <p:cNvSpPr>
            <a:spLocks noGrp="1"/>
          </p:cNvSpPr>
          <p:nvPr>
            <p:ph idx="1"/>
          </p:nvPr>
        </p:nvSpPr>
        <p:spPr/>
        <p:txBody>
          <a:bodyPr/>
          <a:lstStyle/>
          <a:p>
            <a:r>
              <a:rPr lang="en-US" dirty="0" smtClean="0"/>
              <a:t>A citizen is a person who has rights and responsibilities in their community.  Only men could be citizens, and not even all men were granted this right.  Women had few rights, and slaves could not be citizens either.</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3733800"/>
            <a:ext cx="1466850" cy="2053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1448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Let’s practice!</a:t>
            </a:r>
            <a:endParaRPr lang="en-US" dirty="0"/>
          </a:p>
        </p:txBody>
      </p:sp>
      <p:sp>
        <p:nvSpPr>
          <p:cNvPr id="3" name="Content Placeholder 2"/>
          <p:cNvSpPr>
            <a:spLocks noGrp="1"/>
          </p:cNvSpPr>
          <p:nvPr>
            <p:ph idx="1"/>
          </p:nvPr>
        </p:nvSpPr>
        <p:spPr/>
        <p:txBody>
          <a:bodyPr/>
          <a:lstStyle/>
          <a:p>
            <a:r>
              <a:rPr lang="en-US" dirty="0" smtClean="0"/>
              <a:t>We have a few options for our next big class project.  They are:</a:t>
            </a:r>
          </a:p>
          <a:p>
            <a:pPr lvl="1"/>
            <a:r>
              <a:rPr lang="en-US" dirty="0" smtClean="0"/>
              <a:t>Present a mythological play </a:t>
            </a:r>
          </a:p>
          <a:p>
            <a:pPr lvl="1"/>
            <a:r>
              <a:rPr lang="en-US" dirty="0" smtClean="0"/>
              <a:t>Create a research project on a person or event from Ancient Greece.</a:t>
            </a:r>
          </a:p>
          <a:p>
            <a:pPr lvl="1"/>
            <a:endParaRPr lang="en-US" dirty="0" smtClean="0"/>
          </a:p>
          <a:p>
            <a:r>
              <a:rPr lang="en-US" dirty="0" smtClean="0"/>
              <a:t>Let’s take vote on which ones we’ll do, Ancient Democracy style.</a:t>
            </a:r>
            <a:endParaRPr lang="en-US" dirty="0"/>
          </a:p>
        </p:txBody>
      </p:sp>
    </p:spTree>
    <p:extLst>
      <p:ext uri="{BB962C8B-B14F-4D97-AF65-F5344CB8AC3E}">
        <p14:creationId xmlns:p14="http://schemas.microsoft.com/office/powerpoint/2010/main" val="1156729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 word</a:t>
            </a:r>
            <a:endParaRPr lang="en-US" dirty="0"/>
          </a:p>
        </p:txBody>
      </p:sp>
      <p:sp>
        <p:nvSpPr>
          <p:cNvPr id="3" name="Content Placeholder 2"/>
          <p:cNvSpPr>
            <a:spLocks noGrp="1"/>
          </p:cNvSpPr>
          <p:nvPr>
            <p:ph idx="1"/>
          </p:nvPr>
        </p:nvSpPr>
        <p:spPr/>
        <p:txBody>
          <a:bodyPr/>
          <a:lstStyle/>
          <a:p>
            <a:r>
              <a:rPr lang="en-US" b="1" u="sng" dirty="0" smtClean="0"/>
              <a:t>Polis:</a:t>
            </a:r>
            <a:r>
              <a:rPr lang="en-US" b="1" dirty="0" smtClean="0"/>
              <a:t>  </a:t>
            </a:r>
            <a:r>
              <a:rPr lang="en-US" dirty="0" smtClean="0"/>
              <a:t>A City-State in ancient Greece.</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041177"/>
            <a:ext cx="4106680" cy="2606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0487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 word</a:t>
            </a:r>
            <a:endParaRPr lang="en-US" dirty="0"/>
          </a:p>
        </p:txBody>
      </p:sp>
      <p:sp>
        <p:nvSpPr>
          <p:cNvPr id="3" name="Content Placeholder 2"/>
          <p:cNvSpPr>
            <a:spLocks noGrp="1"/>
          </p:cNvSpPr>
          <p:nvPr>
            <p:ph idx="1"/>
          </p:nvPr>
        </p:nvSpPr>
        <p:spPr/>
        <p:txBody>
          <a:bodyPr/>
          <a:lstStyle/>
          <a:p>
            <a:r>
              <a:rPr lang="en-US" b="1" u="sng" dirty="0" smtClean="0"/>
              <a:t>Acropolis:</a:t>
            </a:r>
            <a:r>
              <a:rPr lang="en-US" b="1" dirty="0" smtClean="0"/>
              <a:t>  </a:t>
            </a:r>
            <a:r>
              <a:rPr lang="en-US" dirty="0" smtClean="0"/>
              <a:t>A large hill in ancient Greece where city residents found shelter in times of war.</a:t>
            </a:r>
            <a:endParaRPr lang="en-US" dirty="0"/>
          </a:p>
        </p:txBody>
      </p:sp>
      <p:pic>
        <p:nvPicPr>
          <p:cNvPr id="2051" name="Picture 3">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3200400"/>
            <a:ext cx="3153659"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27269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 word</a:t>
            </a:r>
            <a:endParaRPr lang="en-US" dirty="0"/>
          </a:p>
        </p:txBody>
      </p:sp>
      <p:sp>
        <p:nvSpPr>
          <p:cNvPr id="3" name="Content Placeholder 2"/>
          <p:cNvSpPr>
            <a:spLocks noGrp="1"/>
          </p:cNvSpPr>
          <p:nvPr>
            <p:ph idx="1"/>
          </p:nvPr>
        </p:nvSpPr>
        <p:spPr/>
        <p:txBody>
          <a:bodyPr/>
          <a:lstStyle/>
          <a:p>
            <a:r>
              <a:rPr lang="en-US" b="1" u="sng" dirty="0" smtClean="0"/>
              <a:t>Agora:</a:t>
            </a:r>
            <a:r>
              <a:rPr lang="en-US" b="1" dirty="0" smtClean="0"/>
              <a:t>  </a:t>
            </a:r>
            <a:r>
              <a:rPr lang="en-US" dirty="0" smtClean="0"/>
              <a:t>The marketplace and meeting place in Greece cities.</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4851" y="3200400"/>
            <a:ext cx="3705532"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8515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a:t>
            </a:r>
            <a:endParaRPr lang="en-US" dirty="0"/>
          </a:p>
        </p:txBody>
      </p:sp>
      <p:sp>
        <p:nvSpPr>
          <p:cNvPr id="3" name="Content Placeholder 2"/>
          <p:cNvSpPr>
            <a:spLocks noGrp="1"/>
          </p:cNvSpPr>
          <p:nvPr>
            <p:ph idx="1"/>
          </p:nvPr>
        </p:nvSpPr>
        <p:spPr/>
        <p:txBody>
          <a:bodyPr>
            <a:normAutofit/>
          </a:bodyPr>
          <a:lstStyle/>
          <a:p>
            <a:r>
              <a:rPr lang="en-US" sz="2400" dirty="0"/>
              <a:t>Greece is a peninsula, which means that it is surrounded on three sides by water. Greece has a lot of smaller peninsulas sticking out from it, which means Greece enjoys many natural harbors. </a:t>
            </a:r>
          </a:p>
        </p:txBody>
      </p:sp>
    </p:spTree>
    <p:extLst>
      <p:ext uri="{BB962C8B-B14F-4D97-AF65-F5344CB8AC3E}">
        <p14:creationId xmlns:p14="http://schemas.microsoft.com/office/powerpoint/2010/main" val="2689588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 word</a:t>
            </a:r>
            <a:endParaRPr lang="en-US" dirty="0"/>
          </a:p>
        </p:txBody>
      </p:sp>
      <p:sp>
        <p:nvSpPr>
          <p:cNvPr id="3" name="Content Placeholder 2"/>
          <p:cNvSpPr>
            <a:spLocks noGrp="1"/>
          </p:cNvSpPr>
          <p:nvPr>
            <p:ph idx="1"/>
          </p:nvPr>
        </p:nvSpPr>
        <p:spPr/>
        <p:txBody>
          <a:bodyPr/>
          <a:lstStyle/>
          <a:p>
            <a:r>
              <a:rPr lang="en-US" b="1" u="sng" dirty="0" smtClean="0"/>
              <a:t>Commodity:</a:t>
            </a:r>
            <a:r>
              <a:rPr lang="en-US" b="1" dirty="0" smtClean="0"/>
              <a:t>  </a:t>
            </a:r>
            <a:r>
              <a:rPr lang="en-US" dirty="0" smtClean="0"/>
              <a:t>Something that can be bought or sold.</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2971799"/>
            <a:ext cx="2166939"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7646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commodities</a:t>
            </a:r>
            <a:endParaRPr lang="en-US" dirty="0"/>
          </a:p>
        </p:txBody>
      </p:sp>
      <p:sp>
        <p:nvSpPr>
          <p:cNvPr id="3" name="Content Placeholder 2"/>
          <p:cNvSpPr>
            <a:spLocks noGrp="1"/>
          </p:cNvSpPr>
          <p:nvPr>
            <p:ph idx="1"/>
          </p:nvPr>
        </p:nvSpPr>
        <p:spPr/>
        <p:txBody>
          <a:bodyPr/>
          <a:lstStyle/>
          <a:p>
            <a:r>
              <a:rPr lang="en-US" dirty="0" smtClean="0"/>
              <a:t>One of the most important commodities of ancient Greece was pottery.  </a:t>
            </a:r>
          </a:p>
          <a:p>
            <a:r>
              <a:rPr lang="en-US" dirty="0" smtClean="0"/>
              <a:t>It was used to store goods and wine on long voyages.   </a:t>
            </a:r>
          </a:p>
          <a:p>
            <a:r>
              <a:rPr lang="en-US" dirty="0" smtClean="0"/>
              <a:t>It was also collected as a work of art. </a:t>
            </a:r>
          </a:p>
          <a:p>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3393743"/>
            <a:ext cx="15240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05043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990600"/>
            <a:ext cx="3414713" cy="482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44081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30 second discussion</a:t>
            </a:r>
            <a:endParaRPr lang="en-US" dirty="0"/>
          </a:p>
        </p:txBody>
      </p:sp>
      <p:sp>
        <p:nvSpPr>
          <p:cNvPr id="3" name="Content Placeholder 2"/>
          <p:cNvSpPr>
            <a:spLocks noGrp="1"/>
          </p:cNvSpPr>
          <p:nvPr>
            <p:ph idx="1"/>
          </p:nvPr>
        </p:nvSpPr>
        <p:spPr/>
        <p:txBody>
          <a:bodyPr/>
          <a:lstStyle/>
          <a:p>
            <a:r>
              <a:rPr lang="en-US" dirty="0" smtClean="0"/>
              <a:t>What kind of commodities come from our community</a:t>
            </a:r>
            <a:r>
              <a:rPr lang="en-US" dirty="0" smtClean="0"/>
              <a:t>?</a:t>
            </a:r>
            <a:endParaRPr lang="en-US" dirty="0" smtClean="0"/>
          </a:p>
        </p:txBody>
      </p:sp>
    </p:spTree>
    <p:extLst>
      <p:ext uri="{BB962C8B-B14F-4D97-AF65-F5344CB8AC3E}">
        <p14:creationId xmlns:p14="http://schemas.microsoft.com/office/powerpoint/2010/main" val="12845831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3774" y="1071717"/>
            <a:ext cx="3313348" cy="2204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071717"/>
            <a:ext cx="3313348" cy="2204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1759" y="3446058"/>
            <a:ext cx="3145363" cy="23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2611" y="3446058"/>
            <a:ext cx="3504526" cy="233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57709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 city-states</a:t>
            </a:r>
            <a:endParaRPr lang="en-US" dirty="0"/>
          </a:p>
        </p:txBody>
      </p:sp>
      <p:sp>
        <p:nvSpPr>
          <p:cNvPr id="3" name="Content Placeholder 2"/>
          <p:cNvSpPr>
            <a:spLocks noGrp="1"/>
          </p:cNvSpPr>
          <p:nvPr>
            <p:ph idx="1"/>
          </p:nvPr>
        </p:nvSpPr>
        <p:spPr/>
        <p:txBody>
          <a:bodyPr/>
          <a:lstStyle/>
          <a:p>
            <a:r>
              <a:rPr lang="en-US" dirty="0" smtClean="0"/>
              <a:t>ATHENS and SPARTA were the most famous Greek city-states.</a:t>
            </a:r>
          </a:p>
          <a:p>
            <a:pPr indent="0">
              <a:buNone/>
            </a:pPr>
            <a:r>
              <a:rPr lang="en-US" b="1" i="1" dirty="0"/>
              <a:t> </a:t>
            </a:r>
            <a:r>
              <a:rPr lang="en-US" b="1" i="1" dirty="0" smtClean="0"/>
              <a:t>            Athens                                                    Sparta</a:t>
            </a:r>
            <a:endParaRPr lang="en-US" b="1" i="1"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6637" y="3429000"/>
            <a:ext cx="2950659" cy="220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2426" y="3429000"/>
            <a:ext cx="2683774"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76657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 word</a:t>
            </a:r>
            <a:endParaRPr lang="en-US" dirty="0"/>
          </a:p>
        </p:txBody>
      </p:sp>
      <p:sp>
        <p:nvSpPr>
          <p:cNvPr id="3" name="Content Placeholder 2"/>
          <p:cNvSpPr>
            <a:spLocks noGrp="1"/>
          </p:cNvSpPr>
          <p:nvPr>
            <p:ph idx="1"/>
          </p:nvPr>
        </p:nvSpPr>
        <p:spPr/>
        <p:txBody>
          <a:bodyPr/>
          <a:lstStyle/>
          <a:p>
            <a:r>
              <a:rPr lang="en-US" b="1" u="sng" dirty="0" smtClean="0"/>
              <a:t>Athens:</a:t>
            </a:r>
            <a:r>
              <a:rPr lang="en-US" b="1" dirty="0" smtClean="0"/>
              <a:t>  </a:t>
            </a:r>
            <a:r>
              <a:rPr lang="en-US" dirty="0" smtClean="0"/>
              <a:t>A city-state known for democracy.</a:t>
            </a:r>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047998"/>
            <a:ext cx="4068657" cy="2606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1695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makes the law?</a:t>
            </a:r>
            <a:endParaRPr lang="en-US" dirty="0"/>
          </a:p>
        </p:txBody>
      </p:sp>
      <p:sp>
        <p:nvSpPr>
          <p:cNvPr id="3" name="Content Placeholder 2"/>
          <p:cNvSpPr>
            <a:spLocks noGrp="1"/>
          </p:cNvSpPr>
          <p:nvPr>
            <p:ph idx="1"/>
          </p:nvPr>
        </p:nvSpPr>
        <p:spPr/>
        <p:txBody>
          <a:bodyPr/>
          <a:lstStyle/>
          <a:p>
            <a:r>
              <a:rPr lang="en-US" b="1" u="sng" dirty="0" smtClean="0"/>
              <a:t>Assembly:</a:t>
            </a:r>
            <a:r>
              <a:rPr lang="en-US" b="1" dirty="0" smtClean="0"/>
              <a:t>  </a:t>
            </a:r>
            <a:r>
              <a:rPr lang="en-US" dirty="0" smtClean="0"/>
              <a:t>A law-making part of government made up of citizens.</a:t>
            </a:r>
            <a:endParaRPr lang="en-US" dirty="0"/>
          </a:p>
        </p:txBody>
      </p:sp>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3021842"/>
            <a:ext cx="3810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37514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6324600" cy="1066800"/>
          </a:xfrm>
        </p:spPr>
        <p:txBody>
          <a:bodyPr>
            <a:normAutofit fontScale="90000"/>
          </a:bodyPr>
          <a:lstStyle/>
          <a:p>
            <a:r>
              <a:rPr lang="en-US" dirty="0" smtClean="0"/>
              <a:t>What if you break the law?</a:t>
            </a:r>
            <a:endParaRPr lang="en-US" dirty="0"/>
          </a:p>
        </p:txBody>
      </p:sp>
      <p:sp>
        <p:nvSpPr>
          <p:cNvPr id="3" name="Content Placeholder 2"/>
          <p:cNvSpPr>
            <a:spLocks noGrp="1"/>
          </p:cNvSpPr>
          <p:nvPr>
            <p:ph idx="1"/>
          </p:nvPr>
        </p:nvSpPr>
        <p:spPr/>
        <p:txBody>
          <a:bodyPr/>
          <a:lstStyle/>
          <a:p>
            <a:r>
              <a:rPr lang="en-US" b="1" u="sng" dirty="0" smtClean="0"/>
              <a:t>Jury:</a:t>
            </a:r>
            <a:r>
              <a:rPr lang="en-US" b="1" dirty="0" smtClean="0"/>
              <a:t>  </a:t>
            </a:r>
            <a:r>
              <a:rPr lang="en-US" dirty="0" smtClean="0"/>
              <a:t>A group of citizens that make a decision in court.</a:t>
            </a:r>
            <a:endParaRPr lang="en-US"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048000"/>
            <a:ext cx="3657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69569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 word</a:t>
            </a:r>
            <a:endParaRPr lang="en-US" dirty="0"/>
          </a:p>
        </p:txBody>
      </p:sp>
      <p:sp>
        <p:nvSpPr>
          <p:cNvPr id="3" name="Content Placeholder 2"/>
          <p:cNvSpPr>
            <a:spLocks noGrp="1"/>
          </p:cNvSpPr>
          <p:nvPr>
            <p:ph idx="1"/>
          </p:nvPr>
        </p:nvSpPr>
        <p:spPr/>
        <p:txBody>
          <a:bodyPr/>
          <a:lstStyle/>
          <a:p>
            <a:r>
              <a:rPr lang="en-US" dirty="0" smtClean="0"/>
              <a:t>Athens was also the intellectual center for Greece.  People were able to sit and ponder the mysteries of life.  </a:t>
            </a:r>
          </a:p>
          <a:p>
            <a:endParaRPr lang="en-US" dirty="0" smtClean="0"/>
          </a:p>
          <a:p>
            <a:r>
              <a:rPr lang="en-US" b="1" u="sng" dirty="0" smtClean="0"/>
              <a:t>Philosophy:</a:t>
            </a:r>
            <a:r>
              <a:rPr lang="en-US" b="1" dirty="0" smtClean="0"/>
              <a:t>  </a:t>
            </a:r>
            <a:r>
              <a:rPr lang="en-US" dirty="0" smtClean="0"/>
              <a:t>The search for truth, wisdom, or the right way to live.  </a:t>
            </a:r>
            <a:endParaRPr lang="en-US" dirty="0"/>
          </a:p>
        </p:txBody>
      </p:sp>
    </p:spTree>
    <p:extLst>
      <p:ext uri="{BB962C8B-B14F-4D97-AF65-F5344CB8AC3E}">
        <p14:creationId xmlns:p14="http://schemas.microsoft.com/office/powerpoint/2010/main" val="2359427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 WORD</a:t>
            </a:r>
            <a:endParaRPr lang="en-US" dirty="0"/>
          </a:p>
        </p:txBody>
      </p:sp>
      <p:sp>
        <p:nvSpPr>
          <p:cNvPr id="3" name="Content Placeholder 2"/>
          <p:cNvSpPr>
            <a:spLocks noGrp="1"/>
          </p:cNvSpPr>
          <p:nvPr>
            <p:ph idx="1"/>
          </p:nvPr>
        </p:nvSpPr>
        <p:spPr/>
        <p:txBody>
          <a:bodyPr/>
          <a:lstStyle/>
          <a:p>
            <a:r>
              <a:rPr lang="en-US" b="1" u="sng" dirty="0" smtClean="0"/>
              <a:t>Peninsula</a:t>
            </a:r>
            <a:r>
              <a:rPr lang="en-US" b="1" dirty="0" smtClean="0"/>
              <a:t>: </a:t>
            </a:r>
            <a:r>
              <a:rPr lang="en-US" dirty="0" smtClean="0"/>
              <a:t>a </a:t>
            </a:r>
            <a:r>
              <a:rPr lang="en-US" dirty="0"/>
              <a:t>portion of </a:t>
            </a:r>
            <a:r>
              <a:rPr lang="en-US" dirty="0" smtClean="0"/>
              <a:t>land that is</a:t>
            </a:r>
            <a:r>
              <a:rPr lang="en-US" i="1" dirty="0" smtClean="0"/>
              <a:t> </a:t>
            </a:r>
            <a:r>
              <a:rPr lang="en-US" i="1" dirty="0"/>
              <a:t>nearly </a:t>
            </a:r>
            <a:r>
              <a:rPr lang="en-US" dirty="0"/>
              <a:t>surrounded by </a:t>
            </a:r>
            <a:r>
              <a:rPr lang="en-US" dirty="0" smtClean="0"/>
              <a:t>water.</a:t>
            </a:r>
            <a:endParaRPr lang="en-US" dirty="0"/>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2942230"/>
            <a:ext cx="2960054"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90604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508902" y="2438401"/>
            <a:ext cx="4263497" cy="2293056"/>
          </a:xfrm>
        </p:spPr>
        <p:txBody>
          <a:bodyPr/>
          <a:lstStyle/>
          <a:p>
            <a:pPr indent="0">
              <a:buNone/>
            </a:pPr>
            <a:endParaRPr lang="en-US"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281087"/>
            <a:ext cx="5683667" cy="426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descr="C:\Users\User\AppData\Local\Microsoft\Windows\Temporary Internet Files\Content.IE5\OH1V8DCP\MC90044176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52413"/>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738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Title 1"/>
          <p:cNvSpPr txBox="1">
            <a:spLocks/>
          </p:cNvSpPr>
          <p:nvPr/>
        </p:nvSpPr>
        <p:spPr>
          <a:xfrm>
            <a:off x="1371600" y="1295400"/>
            <a:ext cx="6400800" cy="685800"/>
          </a:xfrm>
          <a:prstGeom prst="rect">
            <a:avLst/>
          </a:prstGeom>
        </p:spPr>
        <p:txBody>
          <a:bodyPr vert="horz" lIns="91440" tIns="45720" rIns="91440" bIns="45720" rtlCol="0" anchor="b" anchorCtr="0">
            <a:norm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VOCAB WORD</a:t>
            </a:r>
            <a:endParaRPr lang="en-US" dirty="0"/>
          </a:p>
        </p:txBody>
      </p:sp>
      <p:sp>
        <p:nvSpPr>
          <p:cNvPr id="5" name="Content Placeholder 2"/>
          <p:cNvSpPr txBox="1">
            <a:spLocks/>
          </p:cNvSpPr>
          <p:nvPr/>
        </p:nvSpPr>
        <p:spPr>
          <a:xfrm>
            <a:off x="1371600" y="2438400"/>
            <a:ext cx="6400800" cy="3048001"/>
          </a:xfrm>
          <a:prstGeom prst="rect">
            <a:avLst/>
          </a:prstGeom>
        </p:spPr>
        <p:txBody>
          <a:bodyPr vert="horz" lIns="91440" tIns="45720" rIns="91440" bIns="45720" rtlCol="0">
            <a:normAutofit/>
          </a:bodyPr>
          <a:lst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a:lstStyle>
          <a:p>
            <a:r>
              <a:rPr lang="en-US" b="1" u="sng" smtClean="0"/>
              <a:t>Peloponnesus</a:t>
            </a:r>
            <a:r>
              <a:rPr lang="en-US" smtClean="0"/>
              <a:t>:  The large southern </a:t>
            </a:r>
            <a:r>
              <a:rPr lang="en-US" i="1" smtClean="0"/>
              <a:t>peninsula</a:t>
            </a:r>
            <a:r>
              <a:rPr lang="en-US" smtClean="0"/>
              <a:t> in Greece.</a:t>
            </a:r>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2971800"/>
            <a:ext cx="2906683" cy="2633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4046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 WORD</a:t>
            </a:r>
            <a:endParaRPr lang="en-US" dirty="0"/>
          </a:p>
        </p:txBody>
      </p:sp>
      <p:sp>
        <p:nvSpPr>
          <p:cNvPr id="3" name="Content Placeholder 2"/>
          <p:cNvSpPr>
            <a:spLocks noGrp="1"/>
          </p:cNvSpPr>
          <p:nvPr>
            <p:ph idx="1"/>
          </p:nvPr>
        </p:nvSpPr>
        <p:spPr/>
        <p:txBody>
          <a:bodyPr/>
          <a:lstStyle/>
          <a:p>
            <a:r>
              <a:rPr lang="en-US" b="1" u="sng" dirty="0"/>
              <a:t>Harbor:</a:t>
            </a:r>
            <a:r>
              <a:rPr lang="en-US" b="1" dirty="0"/>
              <a:t> </a:t>
            </a:r>
            <a:r>
              <a:rPr lang="en-US" dirty="0"/>
              <a:t>a sheltered port where ships can take on or discharge cargo.</a:t>
            </a:r>
          </a:p>
          <a:p>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3048000"/>
            <a:ext cx="404177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1067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Greece is also covered with </a:t>
            </a:r>
            <a:r>
              <a:rPr lang="en-US" dirty="0" smtClean="0"/>
              <a:t>mountains, which made it hard to get around by foot, and hard to grow grain in some parts.</a:t>
            </a:r>
            <a:r>
              <a:rPr lang="en-US" dirty="0"/>
              <a:t> </a:t>
            </a:r>
          </a:p>
          <a:p>
            <a:r>
              <a:rPr lang="en-US" dirty="0"/>
              <a:t>Three thousand years ago, it was very difficult to get from place to place in ancient Greece by walking. But it was easy to get from place to place in Greece by boat. </a:t>
            </a:r>
          </a:p>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4648200"/>
            <a:ext cx="1936644" cy="129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281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the ancient world that grew up around the Mediterranean Sea, the Greeks became known as great sailors. They sailed about the Mediterranean, setting up colonies and outposts where they could.</a:t>
            </a:r>
          </a:p>
        </p:txBody>
      </p:sp>
      <p:pic>
        <p:nvPicPr>
          <p:cNvPr id="5121"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3810000"/>
            <a:ext cx="25050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74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7473" y="1151115"/>
            <a:ext cx="5122927" cy="4487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9513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 WORD</a:t>
            </a:r>
            <a:endParaRPr lang="en-US" dirty="0"/>
          </a:p>
        </p:txBody>
      </p:sp>
      <p:sp>
        <p:nvSpPr>
          <p:cNvPr id="3" name="Content Placeholder 2"/>
          <p:cNvSpPr>
            <a:spLocks noGrp="1"/>
          </p:cNvSpPr>
          <p:nvPr>
            <p:ph idx="1"/>
          </p:nvPr>
        </p:nvSpPr>
        <p:spPr>
          <a:xfrm>
            <a:off x="1371600" y="2452686"/>
            <a:ext cx="6400800" cy="3048001"/>
          </a:xfrm>
        </p:spPr>
        <p:txBody>
          <a:bodyPr/>
          <a:lstStyle/>
          <a:p>
            <a:r>
              <a:rPr lang="en-US" b="1" u="sng" dirty="0" smtClean="0"/>
              <a:t>City-State:</a:t>
            </a:r>
            <a:r>
              <a:rPr lang="en-US" b="1" dirty="0" smtClean="0"/>
              <a:t>  </a:t>
            </a:r>
            <a:r>
              <a:rPr lang="en-US" dirty="0" smtClean="0"/>
              <a:t>A city that acts like its own nation.</a:t>
            </a:r>
          </a:p>
          <a:p>
            <a:endParaRPr lang="en-US" dirty="0"/>
          </a:p>
          <a:p>
            <a:r>
              <a:rPr lang="en-US" dirty="0" smtClean="0"/>
              <a:t>It’s kind of like if Logan  acted </a:t>
            </a:r>
          </a:p>
          <a:p>
            <a:pPr indent="0">
              <a:buNone/>
            </a:pPr>
            <a:r>
              <a:rPr lang="en-US" dirty="0" smtClean="0"/>
              <a:t>like its own country, with its own </a:t>
            </a:r>
          </a:p>
          <a:p>
            <a:pPr indent="0">
              <a:buNone/>
            </a:pPr>
            <a:r>
              <a:rPr lang="en-US" dirty="0" smtClean="0"/>
              <a:t>President, laws, and flag.</a:t>
            </a: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2895600"/>
            <a:ext cx="2336883"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9592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2682</TotalTime>
  <Words>550</Words>
  <Application>Microsoft Office PowerPoint</Application>
  <PresentationFormat>On-screen Show (4:3)</PresentationFormat>
  <Paragraphs>63</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Garamond</vt:lpstr>
      <vt:lpstr>Wingdings</vt:lpstr>
      <vt:lpstr>Couture</vt:lpstr>
      <vt:lpstr>Welcome to Ancient Greece!</vt:lpstr>
      <vt:lpstr>GEOGRAPHY</vt:lpstr>
      <vt:lpstr>VOCAB WORD</vt:lpstr>
      <vt:lpstr>PowerPoint Presentation</vt:lpstr>
      <vt:lpstr>VOCAB WORD</vt:lpstr>
      <vt:lpstr>PowerPoint Presentation</vt:lpstr>
      <vt:lpstr>PowerPoint Presentation</vt:lpstr>
      <vt:lpstr>PowerPoint Presentation</vt:lpstr>
      <vt:lpstr>VOCAB WORD</vt:lpstr>
      <vt:lpstr>Government</vt:lpstr>
      <vt:lpstr>Bad</vt:lpstr>
      <vt:lpstr>better</vt:lpstr>
      <vt:lpstr>best</vt:lpstr>
      <vt:lpstr>VOCAB WORD</vt:lpstr>
      <vt:lpstr>Who were citizens?</vt:lpstr>
      <vt:lpstr>Let’s practice!</vt:lpstr>
      <vt:lpstr>Vocab word</vt:lpstr>
      <vt:lpstr>Vocab word</vt:lpstr>
      <vt:lpstr>Vocab word</vt:lpstr>
      <vt:lpstr>Vocab word</vt:lpstr>
      <vt:lpstr>Common commodities</vt:lpstr>
      <vt:lpstr>PowerPoint Presentation</vt:lpstr>
      <vt:lpstr>30 second discussion</vt:lpstr>
      <vt:lpstr>PowerPoint Presentation</vt:lpstr>
      <vt:lpstr>Star city-states</vt:lpstr>
      <vt:lpstr>Vocab word</vt:lpstr>
      <vt:lpstr>Who makes the law?</vt:lpstr>
      <vt:lpstr>What if you break the law?</vt:lpstr>
      <vt:lpstr>Vocab word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Ancient Greece!</dc:title>
  <dc:creator>User</dc:creator>
  <cp:lastModifiedBy>Alissa F Groll</cp:lastModifiedBy>
  <cp:revision>21</cp:revision>
  <dcterms:created xsi:type="dcterms:W3CDTF">2011-11-01T16:39:35Z</dcterms:created>
  <dcterms:modified xsi:type="dcterms:W3CDTF">2014-12-16T18:46:04Z</dcterms:modified>
</cp:coreProperties>
</file>