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60" r:id="rId3"/>
    <p:sldId id="258" r:id="rId4"/>
    <p:sldId id="259" r:id="rId5"/>
    <p:sldId id="261"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4"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itchFamily="2" charset="2"/>
              <a:buNone/>
              <a:defRPr/>
            </a:lvl1pPr>
          </a:lstStyle>
          <a:p>
            <a:pPr lvl="0"/>
            <a:r>
              <a:rPr lang="en-US" noProof="0" smtClean="0"/>
              <a:t>Click to edit Master subtitle style</a:t>
            </a:r>
          </a:p>
        </p:txBody>
      </p:sp>
      <p:sp>
        <p:nvSpPr>
          <p:cNvPr id="12295"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defRPr>
            </a:lvl1pPr>
          </a:lstStyle>
          <a:p>
            <a:pPr lvl="0"/>
            <a:r>
              <a:rPr lang="en-US" noProof="0" smtClean="0"/>
              <a:t>Click to edit Master title style</a:t>
            </a:r>
          </a:p>
        </p:txBody>
      </p:sp>
      <p:sp>
        <p:nvSpPr>
          <p:cNvPr id="5" name="Rectangle 3"/>
          <p:cNvSpPr>
            <a:spLocks noGrp="1" noChangeArrowheads="1"/>
          </p:cNvSpPr>
          <p:nvPr>
            <p:ph type="dt" sz="half" idx="10"/>
          </p:nvPr>
        </p:nvSpPr>
        <p:spPr>
          <a:xfrm>
            <a:off x="3048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smtClean="0"/>
            </a:lvl1pPr>
          </a:lstStyle>
          <a:p>
            <a:pPr>
              <a:defRPr/>
            </a:pPr>
            <a:endParaRPr lang="en-US"/>
          </a:p>
        </p:txBody>
      </p:sp>
      <p:sp>
        <p:nvSpPr>
          <p:cNvPr id="6" name="Rectangle 4"/>
          <p:cNvSpPr>
            <a:spLocks noGrp="1" noChangeArrowheads="1"/>
          </p:cNvSpPr>
          <p:nvPr>
            <p:ph type="ftr" sz="quarter" idx="11"/>
          </p:nvPr>
        </p:nvSpPr>
        <p:spPr>
          <a:extLst>
            <a:ext uri="{909E8E84-426E-40DD-AFC4-6F175D3DCCD1}">
              <a14:hiddenFill xmlns:a14="http://schemas.microsoft.com/office/drawing/2010/main">
                <a:solidFill>
                  <a:schemeClr val="bg1">
                    <a:alpha val="50000"/>
                  </a:schemeClr>
                </a:solidFill>
              </a14:hiddenFill>
            </a:ext>
          </a:extLst>
        </p:spPr>
        <p:txBody>
          <a:bodyPr/>
          <a:lstStyle>
            <a:lvl1pPr>
              <a:defRPr smtClean="0"/>
            </a:lvl1pPr>
          </a:lstStyle>
          <a:p>
            <a:pPr>
              <a:defRPr/>
            </a:pPr>
            <a:endParaRPr lang="en-US"/>
          </a:p>
        </p:txBody>
      </p:sp>
      <p:sp>
        <p:nvSpPr>
          <p:cNvPr id="7" name="Rectangle 5"/>
          <p:cNvSpPr>
            <a:spLocks noGrp="1" noChangeArrowheads="1"/>
          </p:cNvSpPr>
          <p:nvPr>
            <p:ph type="sldNum" sz="quarter" idx="12"/>
          </p:nvPr>
        </p:nvSpPr>
        <p:spPr>
          <a:xfrm>
            <a:off x="70104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smtClean="0"/>
            </a:lvl1pPr>
          </a:lstStyle>
          <a:p>
            <a:pPr>
              <a:defRPr/>
            </a:pPr>
            <a:fld id="{2B82026A-66EA-479D-93A6-47D285A5A2B4}" type="slidenum">
              <a:rPr lang="en-US"/>
              <a:pPr>
                <a:defRPr/>
              </a:pPr>
              <a:t>‹#›</a:t>
            </a:fld>
            <a:endParaRPr lang="en-US"/>
          </a:p>
        </p:txBody>
      </p:sp>
    </p:spTree>
    <p:extLst>
      <p:ext uri="{BB962C8B-B14F-4D97-AF65-F5344CB8AC3E}">
        <p14:creationId xmlns:p14="http://schemas.microsoft.com/office/powerpoint/2010/main" val="3087861848"/>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83A6E88-B741-4639-A9DE-8C8119173674}" type="slidenum">
              <a:rPr lang="en-US"/>
              <a:pPr>
                <a:defRPr/>
              </a:pPr>
              <a:t>‹#›</a:t>
            </a:fld>
            <a:endParaRPr lang="en-US"/>
          </a:p>
        </p:txBody>
      </p:sp>
    </p:spTree>
    <p:extLst>
      <p:ext uri="{BB962C8B-B14F-4D97-AF65-F5344CB8AC3E}">
        <p14:creationId xmlns:p14="http://schemas.microsoft.com/office/powerpoint/2010/main" val="2890243351"/>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C1629BE-BE32-4324-9BDA-465C3BDFFABB}" type="slidenum">
              <a:rPr lang="en-US"/>
              <a:pPr>
                <a:defRPr/>
              </a:pPr>
              <a:t>‹#›</a:t>
            </a:fld>
            <a:endParaRPr lang="en-US"/>
          </a:p>
        </p:txBody>
      </p:sp>
    </p:spTree>
    <p:extLst>
      <p:ext uri="{BB962C8B-B14F-4D97-AF65-F5344CB8AC3E}">
        <p14:creationId xmlns:p14="http://schemas.microsoft.com/office/powerpoint/2010/main" val="3611276426"/>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438400" y="1600200"/>
            <a:ext cx="3124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AA8A60C8-E37A-4CEF-85F7-BED3D43D4823}" type="slidenum">
              <a:rPr lang="en-US"/>
              <a:pPr>
                <a:defRPr/>
              </a:pPr>
              <a:t>‹#›</a:t>
            </a:fld>
            <a:endParaRPr lang="en-US"/>
          </a:p>
        </p:txBody>
      </p:sp>
    </p:spTree>
    <p:extLst>
      <p:ext uri="{BB962C8B-B14F-4D97-AF65-F5344CB8AC3E}">
        <p14:creationId xmlns:p14="http://schemas.microsoft.com/office/powerpoint/2010/main" val="253398177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1C4E89A4-C0B1-4F41-A0BB-660E9A5EBC5A}" type="slidenum">
              <a:rPr lang="en-US"/>
              <a:pPr>
                <a:defRPr/>
              </a:pPr>
              <a:t>‹#›</a:t>
            </a:fld>
            <a:endParaRPr lang="en-US"/>
          </a:p>
        </p:txBody>
      </p:sp>
    </p:spTree>
    <p:extLst>
      <p:ext uri="{BB962C8B-B14F-4D97-AF65-F5344CB8AC3E}">
        <p14:creationId xmlns:p14="http://schemas.microsoft.com/office/powerpoint/2010/main" val="162954466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DA545C2-62F8-4510-B380-B8DDABF5DC05}" type="slidenum">
              <a:rPr lang="en-US"/>
              <a:pPr>
                <a:defRPr/>
              </a:pPr>
              <a:t>‹#›</a:t>
            </a:fld>
            <a:endParaRPr lang="en-US"/>
          </a:p>
        </p:txBody>
      </p:sp>
    </p:spTree>
    <p:extLst>
      <p:ext uri="{BB962C8B-B14F-4D97-AF65-F5344CB8AC3E}">
        <p14:creationId xmlns:p14="http://schemas.microsoft.com/office/powerpoint/2010/main" val="3826942256"/>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A9DF084-945C-4C52-A8C7-950D9C4E6CCE}" type="slidenum">
              <a:rPr lang="en-US"/>
              <a:pPr>
                <a:defRPr/>
              </a:pPr>
              <a:t>‹#›</a:t>
            </a:fld>
            <a:endParaRPr lang="en-US"/>
          </a:p>
        </p:txBody>
      </p:sp>
    </p:spTree>
    <p:extLst>
      <p:ext uri="{BB962C8B-B14F-4D97-AF65-F5344CB8AC3E}">
        <p14:creationId xmlns:p14="http://schemas.microsoft.com/office/powerpoint/2010/main" val="372420135"/>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55C60A40-64EA-4A45-BE3D-E807845D1FE5}" type="slidenum">
              <a:rPr lang="en-US"/>
              <a:pPr>
                <a:defRPr/>
              </a:pPr>
              <a:t>‹#›</a:t>
            </a:fld>
            <a:endParaRPr lang="en-US"/>
          </a:p>
        </p:txBody>
      </p:sp>
    </p:spTree>
    <p:extLst>
      <p:ext uri="{BB962C8B-B14F-4D97-AF65-F5344CB8AC3E}">
        <p14:creationId xmlns:p14="http://schemas.microsoft.com/office/powerpoint/2010/main" val="4280449860"/>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E461E1D5-B372-4AF3-9673-FD6AF254B7CB}" type="slidenum">
              <a:rPr lang="en-US"/>
              <a:pPr>
                <a:defRPr/>
              </a:pPr>
              <a:t>‹#›</a:t>
            </a:fld>
            <a:endParaRPr lang="en-US"/>
          </a:p>
        </p:txBody>
      </p:sp>
    </p:spTree>
    <p:extLst>
      <p:ext uri="{BB962C8B-B14F-4D97-AF65-F5344CB8AC3E}">
        <p14:creationId xmlns:p14="http://schemas.microsoft.com/office/powerpoint/2010/main" val="429452311"/>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824BDF67-241F-4038-8CF5-E6149A2636F3}" type="slidenum">
              <a:rPr lang="en-US"/>
              <a:pPr>
                <a:defRPr/>
              </a:pPr>
              <a:t>‹#›</a:t>
            </a:fld>
            <a:endParaRPr lang="en-US"/>
          </a:p>
        </p:txBody>
      </p:sp>
    </p:spTree>
    <p:extLst>
      <p:ext uri="{BB962C8B-B14F-4D97-AF65-F5344CB8AC3E}">
        <p14:creationId xmlns:p14="http://schemas.microsoft.com/office/powerpoint/2010/main" val="54654826"/>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41FF352D-BF47-40FC-AC2F-FDA967D62DB2}" type="slidenum">
              <a:rPr lang="en-US"/>
              <a:pPr>
                <a:defRPr/>
              </a:pPr>
              <a:t>‹#›</a:t>
            </a:fld>
            <a:endParaRPr lang="en-US"/>
          </a:p>
        </p:txBody>
      </p:sp>
    </p:spTree>
    <p:extLst>
      <p:ext uri="{BB962C8B-B14F-4D97-AF65-F5344CB8AC3E}">
        <p14:creationId xmlns:p14="http://schemas.microsoft.com/office/powerpoint/2010/main" val="547826990"/>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74E00DA-4B6B-42C5-B54C-8AE2DD01AB03}" type="slidenum">
              <a:rPr lang="en-US"/>
              <a:pPr>
                <a:defRPr/>
              </a:pPr>
              <a:t>‹#›</a:t>
            </a:fld>
            <a:endParaRPr lang="en-US"/>
          </a:p>
        </p:txBody>
      </p:sp>
    </p:spTree>
    <p:extLst>
      <p:ext uri="{BB962C8B-B14F-4D97-AF65-F5344CB8AC3E}">
        <p14:creationId xmlns:p14="http://schemas.microsoft.com/office/powerpoint/2010/main" val="218185701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11267"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en-US"/>
            </a:p>
          </p:txBody>
        </p:sp>
        <p:pic>
          <p:nvPicPr>
            <p:cNvPr id="1033" name="Picture 4" descr="slidemaster_med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1269" name="Rectangle 5"/>
          <p:cNvSpPr>
            <a:spLocks noGrp="1" noChangeArrowheads="1"/>
          </p:cNvSpPr>
          <p:nvPr>
            <p:ph type="title"/>
          </p:nvPr>
        </p:nvSpPr>
        <p:spPr bwMode="auto">
          <a:xfrm>
            <a:off x="2438400" y="228600"/>
            <a:ext cx="6400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70" name="Rectangle 6"/>
          <p:cNvSpPr>
            <a:spLocks noGrp="1" noChangeArrowheads="1"/>
          </p:cNvSpPr>
          <p:nvPr>
            <p:ph type="body" idx="1"/>
          </p:nvPr>
        </p:nvSpPr>
        <p:spPr bwMode="auto">
          <a:xfrm>
            <a:off x="2438400" y="1600200"/>
            <a:ext cx="6400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1" name="Rectangle 7"/>
          <p:cNvSpPr>
            <a:spLocks noGrp="1" noChangeArrowheads="1"/>
          </p:cNvSpPr>
          <p:nvPr>
            <p:ph type="dt" sz="half" idx="2"/>
          </p:nvPr>
        </p:nvSpPr>
        <p:spPr bwMode="auto">
          <a:xfrm>
            <a:off x="152400" y="6248400"/>
            <a:ext cx="1901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smtClean="0">
                <a:effectLst>
                  <a:outerShdw blurRad="38100" dist="38100" dir="2700000" algn="tl">
                    <a:srgbClr val="C0C0C0"/>
                  </a:outerShdw>
                </a:effectLst>
              </a:defRPr>
            </a:lvl1pPr>
          </a:lstStyle>
          <a:p>
            <a:pPr>
              <a:defRPr/>
            </a:pPr>
            <a:endParaRPr lang="en-US"/>
          </a:p>
        </p:txBody>
      </p:sp>
      <p:sp>
        <p:nvSpPr>
          <p:cNvPr id="11272"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effectLst>
                  <a:outerShdw blurRad="38100" dist="38100" dir="2700000" algn="tl">
                    <a:srgbClr val="C0C0C0"/>
                  </a:outerShdw>
                </a:effectLst>
              </a:defRPr>
            </a:lvl1pPr>
          </a:lstStyle>
          <a:p>
            <a:pPr>
              <a:defRPr/>
            </a:pPr>
            <a:endParaRPr lang="en-US"/>
          </a:p>
        </p:txBody>
      </p:sp>
      <p:sp>
        <p:nvSpPr>
          <p:cNvPr id="11273" name="Rectangle 9"/>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effectLst>
                  <a:outerShdw blurRad="38100" dist="38100" dir="2700000" algn="tl">
                    <a:srgbClr val="C0C0C0"/>
                  </a:outerShdw>
                </a:effectLst>
              </a:defRPr>
            </a:lvl1pPr>
          </a:lstStyle>
          <a:p>
            <a:pPr>
              <a:defRPr/>
            </a:pPr>
            <a:fld id="{932368FF-E25B-483D-A544-C55C1281CA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ransition spd="slow"/>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mtClean="0"/>
              <a:t>What is History?</a:t>
            </a:r>
          </a:p>
        </p:txBody>
      </p:sp>
      <p:sp>
        <p:nvSpPr>
          <p:cNvPr id="2051" name="Rectangle 3"/>
          <p:cNvSpPr>
            <a:spLocks noGrp="1" noChangeArrowheads="1"/>
          </p:cNvSpPr>
          <p:nvPr>
            <p:ph type="subTitle" idx="1"/>
          </p:nvPr>
        </p:nvSpPr>
        <p:spPr>
          <a:xfrm>
            <a:off x="2209800" y="3429000"/>
            <a:ext cx="6553200" cy="1447800"/>
          </a:xfrm>
        </p:spPr>
        <p:txBody>
          <a:bodyPr/>
          <a:lstStyle/>
          <a:p>
            <a:pPr algn="l" eaLnBrk="1" hangingPunct="1">
              <a:lnSpc>
                <a:spcPct val="0"/>
              </a:lnSpc>
              <a:spcBef>
                <a:spcPct val="0"/>
              </a:spcBef>
              <a:defRPr/>
            </a:pPr>
            <a:endParaRPr lang="en-US" sz="1200" dirty="0" smtClean="0"/>
          </a:p>
          <a:p>
            <a:pPr algn="l" eaLnBrk="1" hangingPunct="1">
              <a:spcBef>
                <a:spcPct val="0"/>
              </a:spcBef>
              <a:defRPr/>
            </a:pPr>
            <a:r>
              <a:rPr lang="en-US" sz="2800" dirty="0" smtClean="0"/>
              <a:t>“</a:t>
            </a:r>
            <a:r>
              <a:rPr lang="en-US" sz="2800" dirty="0"/>
              <a:t>The past is a </a:t>
            </a:r>
            <a:r>
              <a:rPr lang="en-US" sz="2800" dirty="0">
                <a:effectLst/>
              </a:rPr>
              <a:t>foreign country</a:t>
            </a:r>
            <a:r>
              <a:rPr lang="en-US" sz="2800" dirty="0"/>
              <a:t>: they do things differently there</a:t>
            </a:r>
            <a:r>
              <a:rPr lang="en-US" sz="2800" dirty="0" smtClean="0"/>
              <a:t>” –</a:t>
            </a:r>
            <a:r>
              <a:rPr lang="en-US" sz="2800" b="1" dirty="0" smtClean="0"/>
              <a:t>L.P. Hartley</a:t>
            </a:r>
            <a:endParaRPr lang="en-US" sz="28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2051">
                                            <p:bg/>
                                          </p:spTgt>
                                        </p:tgtEl>
                                        <p:attrNameLst>
                                          <p:attrName>style.visibility</p:attrName>
                                        </p:attrNameLst>
                                      </p:cBhvr>
                                      <p:to>
                                        <p:strVal val="visible"/>
                                      </p:to>
                                    </p:set>
                                    <p:anim calcmode="lin" valueType="num">
                                      <p:cBhvr>
                                        <p:cTn id="13" dur="500" fill="hold"/>
                                        <p:tgtEl>
                                          <p:spTgt spid="2051">
                                            <p:bg/>
                                          </p:spTgt>
                                        </p:tgtEl>
                                        <p:attrNameLst>
                                          <p:attrName>ppt_w</p:attrName>
                                        </p:attrNameLst>
                                      </p:cBhvr>
                                      <p:tavLst>
                                        <p:tav tm="0">
                                          <p:val>
                                            <p:fltVal val="0"/>
                                          </p:val>
                                        </p:tav>
                                        <p:tav tm="100000">
                                          <p:val>
                                            <p:strVal val="#ppt_w"/>
                                          </p:val>
                                        </p:tav>
                                      </p:tavLst>
                                    </p:anim>
                                    <p:anim calcmode="lin" valueType="num">
                                      <p:cBhvr>
                                        <p:cTn id="14" dur="500" fill="hold"/>
                                        <p:tgtEl>
                                          <p:spTgt spid="2051">
                                            <p:bg/>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2051">
                                            <p:txEl>
                                              <p:pRg st="1" end="1"/>
                                            </p:txEl>
                                          </p:spTgt>
                                        </p:tgtEl>
                                        <p:attrNameLst>
                                          <p:attrName>style.visibility</p:attrName>
                                        </p:attrNameLst>
                                      </p:cBhvr>
                                      <p:to>
                                        <p:strVal val="visible"/>
                                      </p:to>
                                    </p:set>
                                    <p:anim calcmode="lin" valueType="num">
                                      <p:cBhvr>
                                        <p:cTn id="17" dur="500" fill="hold"/>
                                        <p:tgtEl>
                                          <p:spTgt spid="2051">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051">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p:bldP spid="2051"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438400" y="304800"/>
            <a:ext cx="6400800" cy="6248400"/>
          </a:xfrm>
        </p:spPr>
        <p:txBody>
          <a:bodyPr/>
          <a:lstStyle/>
          <a:p>
            <a:pPr eaLnBrk="1" hangingPunct="1">
              <a:lnSpc>
                <a:spcPct val="80000"/>
              </a:lnSpc>
              <a:buFont typeface="Wingdings" pitchFamily="2" charset="2"/>
              <a:buNone/>
              <a:defRPr/>
            </a:pPr>
            <a:r>
              <a:rPr lang="en-US" sz="2200" dirty="0" smtClean="0"/>
              <a:t>"The function off the historian is neither to love the past nor to emancipate himself from the past, but to master and understand it as the key to the understanding of the present." </a:t>
            </a:r>
          </a:p>
          <a:p>
            <a:pPr algn="r" eaLnBrk="1" hangingPunct="1">
              <a:lnSpc>
                <a:spcPct val="80000"/>
              </a:lnSpc>
              <a:spcBef>
                <a:spcPct val="0"/>
              </a:spcBef>
              <a:spcAft>
                <a:spcPct val="50000"/>
              </a:spcAft>
              <a:buFont typeface="Wingdings" pitchFamily="2" charset="2"/>
              <a:buNone/>
              <a:defRPr/>
            </a:pPr>
            <a:r>
              <a:rPr lang="en-US" sz="2200" dirty="0" smtClean="0"/>
              <a:t>-</a:t>
            </a:r>
            <a:r>
              <a:rPr lang="en-US" sz="2200" b="1" dirty="0" smtClean="0"/>
              <a:t>E. H. Carr</a:t>
            </a:r>
          </a:p>
          <a:p>
            <a:pPr eaLnBrk="1" hangingPunct="1">
              <a:lnSpc>
                <a:spcPct val="80000"/>
              </a:lnSpc>
              <a:buFont typeface="Wingdings" pitchFamily="2" charset="2"/>
              <a:buNone/>
              <a:defRPr/>
            </a:pPr>
            <a:r>
              <a:rPr lang="en-US" sz="2200" dirty="0" smtClean="0"/>
              <a:t>"The historian does simply not come in to replenish the gaps of memory. He constantly challenges even those memories that have survived intact."</a:t>
            </a:r>
            <a:r>
              <a:rPr lang="en-US" sz="2200" b="1" dirty="0" smtClean="0"/>
              <a:t> </a:t>
            </a:r>
          </a:p>
          <a:p>
            <a:pPr algn="r" eaLnBrk="1" hangingPunct="1">
              <a:lnSpc>
                <a:spcPct val="80000"/>
              </a:lnSpc>
              <a:spcBef>
                <a:spcPct val="0"/>
              </a:spcBef>
              <a:spcAft>
                <a:spcPct val="50000"/>
              </a:spcAft>
              <a:buFont typeface="Wingdings" pitchFamily="2" charset="2"/>
              <a:buNone/>
              <a:defRPr/>
            </a:pPr>
            <a:r>
              <a:rPr lang="en-US" sz="2200" b="1" dirty="0" smtClean="0"/>
              <a:t>-</a:t>
            </a:r>
            <a:r>
              <a:rPr lang="en-US" sz="2200" b="1" dirty="0" err="1" smtClean="0"/>
              <a:t>Yosef</a:t>
            </a:r>
            <a:r>
              <a:rPr lang="en-US" sz="2200" b="1" dirty="0" smtClean="0"/>
              <a:t> </a:t>
            </a:r>
            <a:r>
              <a:rPr lang="en-US" sz="2200" b="1" dirty="0" err="1" smtClean="0"/>
              <a:t>Hayim</a:t>
            </a:r>
            <a:r>
              <a:rPr lang="en-US" sz="2200" b="1" dirty="0" smtClean="0"/>
              <a:t> </a:t>
            </a:r>
            <a:r>
              <a:rPr lang="en-US" sz="2200" b="1" dirty="0" err="1" smtClean="0"/>
              <a:t>Yerushalmi</a:t>
            </a:r>
            <a:endParaRPr lang="en-US" sz="2200" b="1" dirty="0" smtClean="0"/>
          </a:p>
          <a:p>
            <a:pPr eaLnBrk="1" hangingPunct="1">
              <a:lnSpc>
                <a:spcPct val="80000"/>
              </a:lnSpc>
              <a:spcBef>
                <a:spcPct val="0"/>
              </a:spcBef>
              <a:buFont typeface="Wingdings" pitchFamily="2" charset="2"/>
              <a:buNone/>
              <a:defRPr/>
            </a:pPr>
            <a:r>
              <a:rPr lang="en-US" sz="2200" dirty="0" smtClean="0"/>
              <a:t>“Those who cannot learn from history are doomed to repeat it.”</a:t>
            </a:r>
          </a:p>
          <a:p>
            <a:pPr algn="r" eaLnBrk="1" hangingPunct="1">
              <a:lnSpc>
                <a:spcPct val="80000"/>
              </a:lnSpc>
              <a:spcBef>
                <a:spcPct val="0"/>
              </a:spcBef>
              <a:spcAft>
                <a:spcPct val="50000"/>
              </a:spcAft>
              <a:buFont typeface="Wingdings" pitchFamily="2" charset="2"/>
              <a:buNone/>
              <a:defRPr/>
            </a:pPr>
            <a:r>
              <a:rPr lang="en-US" sz="2200" b="1" dirty="0" smtClean="0"/>
              <a:t>-George Santayana</a:t>
            </a:r>
          </a:p>
          <a:p>
            <a:pPr eaLnBrk="1" hangingPunct="1">
              <a:lnSpc>
                <a:spcPct val="80000"/>
              </a:lnSpc>
              <a:buFont typeface="Wingdings" pitchFamily="2" charset="2"/>
              <a:buNone/>
              <a:defRPr/>
            </a:pPr>
            <a:r>
              <a:rPr lang="en-US" sz="2200" dirty="0" smtClean="0">
                <a:effectLst/>
              </a:rPr>
              <a:t>"Each age tries to form its own conception of the past. Each age writes the history of the past anew with reference to the conditions uppermost in its own time." </a:t>
            </a:r>
          </a:p>
          <a:p>
            <a:pPr algn="r" eaLnBrk="1" hangingPunct="1">
              <a:lnSpc>
                <a:spcPct val="80000"/>
              </a:lnSpc>
              <a:buFont typeface="Wingdings" pitchFamily="2" charset="2"/>
              <a:buNone/>
              <a:defRPr/>
            </a:pPr>
            <a:r>
              <a:rPr lang="en-US" sz="2200" dirty="0" smtClean="0">
                <a:effectLst/>
              </a:rPr>
              <a:t>-</a:t>
            </a:r>
            <a:r>
              <a:rPr lang="en-US" sz="2200" b="1" dirty="0" smtClean="0">
                <a:effectLst/>
              </a:rPr>
              <a:t>Frederick Jackson Turner</a:t>
            </a:r>
            <a:r>
              <a:rPr lang="en-US" sz="2000" dirty="0" smtClean="0">
                <a:effectLst/>
              </a:rPr>
              <a:t> </a:t>
            </a:r>
            <a:r>
              <a:rPr lang="en-US" sz="2000" dirty="0" smtClean="0"/>
              <a:t> </a:t>
            </a:r>
          </a:p>
          <a:p>
            <a:pPr eaLnBrk="1" hangingPunct="1">
              <a:lnSpc>
                <a:spcPct val="80000"/>
              </a:lnSpc>
              <a:defRPr/>
            </a:pPr>
            <a:endParaRPr lang="en-US" sz="2000" dirty="0" smtClean="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33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31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Effect transition="in" filter="fade">
                                      <p:cBhvr>
                                        <p:cTn id="13" dur="1000"/>
                                        <p:tgtEl>
                                          <p:spTgt spid="13315">
                                            <p:txEl>
                                              <p:pRg st="1" end="1"/>
                                            </p:txEl>
                                          </p:spTgt>
                                        </p:tgtEl>
                                      </p:cBhvr>
                                    </p:animEffect>
                                    <p:anim calcmode="lin" valueType="num">
                                      <p:cBhvr>
                                        <p:cTn id="14"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331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331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3315">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3315">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fade">
                                      <p:cBhvr>
                                        <p:cTn id="27" dur="1000"/>
                                        <p:tgtEl>
                                          <p:spTgt spid="13315">
                                            <p:txEl>
                                              <p:pRg st="3" end="3"/>
                                            </p:txEl>
                                          </p:spTgt>
                                        </p:tgtEl>
                                      </p:cBhvr>
                                    </p:animEffect>
                                    <p:anim calcmode="lin" valueType="num">
                                      <p:cBhvr>
                                        <p:cTn id="28"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3315">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331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Effect transition="in" filter="fade">
                                      <p:cBhvr>
                                        <p:cTn id="35" dur="1000"/>
                                        <p:tgtEl>
                                          <p:spTgt spid="13315">
                                            <p:txEl>
                                              <p:pRg st="4" end="4"/>
                                            </p:txEl>
                                          </p:spTgt>
                                        </p:tgtEl>
                                      </p:cBhvr>
                                    </p:animEffect>
                                    <p:anim calcmode="lin" valueType="num">
                                      <p:cBhvr>
                                        <p:cTn id="36"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13315">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3315">
                                            <p:txEl>
                                              <p:pRg st="4" end="4"/>
                                            </p:txEl>
                                          </p:spTgt>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13315">
                                            <p:txEl>
                                              <p:pRg st="5" end="5"/>
                                            </p:txEl>
                                          </p:spTgt>
                                        </p:tgtEl>
                                        <p:attrNameLst>
                                          <p:attrName>style.visibility</p:attrName>
                                        </p:attrNameLst>
                                      </p:cBhvr>
                                      <p:to>
                                        <p:strVal val="visible"/>
                                      </p:to>
                                    </p:set>
                                    <p:animEffect transition="in" filter="fade">
                                      <p:cBhvr>
                                        <p:cTn id="41" dur="1000"/>
                                        <p:tgtEl>
                                          <p:spTgt spid="13315">
                                            <p:txEl>
                                              <p:pRg st="5" end="5"/>
                                            </p:txEl>
                                          </p:spTgt>
                                        </p:tgtEl>
                                      </p:cBhvr>
                                    </p:animEffect>
                                    <p:anim calcmode="lin" valueType="num">
                                      <p:cBhvr>
                                        <p:cTn id="42"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43" dur="900" decel="100000" fill="hold"/>
                                        <p:tgtEl>
                                          <p:spTgt spid="13315">
                                            <p:txEl>
                                              <p:pRg st="5" end="5"/>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1331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7" presetClass="entr" presetSubtype="0" fill="hold" grpId="0" nodeType="clickEffect">
                                  <p:stCondLst>
                                    <p:cond delay="0"/>
                                  </p:stCondLst>
                                  <p:childTnLst>
                                    <p:set>
                                      <p:cBhvr>
                                        <p:cTn id="48" dur="1" fill="hold">
                                          <p:stCondLst>
                                            <p:cond delay="0"/>
                                          </p:stCondLst>
                                        </p:cTn>
                                        <p:tgtEl>
                                          <p:spTgt spid="13315">
                                            <p:txEl>
                                              <p:pRg st="6" end="6"/>
                                            </p:txEl>
                                          </p:spTgt>
                                        </p:tgtEl>
                                        <p:attrNameLst>
                                          <p:attrName>style.visibility</p:attrName>
                                        </p:attrNameLst>
                                      </p:cBhvr>
                                      <p:to>
                                        <p:strVal val="visible"/>
                                      </p:to>
                                    </p:set>
                                    <p:animEffect transition="in" filter="fade">
                                      <p:cBhvr>
                                        <p:cTn id="49" dur="1000"/>
                                        <p:tgtEl>
                                          <p:spTgt spid="13315">
                                            <p:txEl>
                                              <p:pRg st="6" end="6"/>
                                            </p:txEl>
                                          </p:spTgt>
                                        </p:tgtEl>
                                      </p:cBhvr>
                                    </p:animEffect>
                                    <p:anim calcmode="lin" valueType="num">
                                      <p:cBhvr>
                                        <p:cTn id="50"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51" dur="900" decel="100000" fill="hold"/>
                                        <p:tgtEl>
                                          <p:spTgt spid="13315">
                                            <p:txEl>
                                              <p:pRg st="6" end="6"/>
                                            </p:txEl>
                                          </p:spTgt>
                                        </p:tgtEl>
                                        <p:attrNameLst>
                                          <p:attrName>ppt_y</p:attrName>
                                        </p:attrNameLst>
                                      </p:cBhvr>
                                      <p:tavLst>
                                        <p:tav tm="0">
                                          <p:val>
                                            <p:strVal val="#ppt_y+1"/>
                                          </p:val>
                                        </p:tav>
                                        <p:tav tm="100000">
                                          <p:val>
                                            <p:strVal val="#ppt_y-.03"/>
                                          </p:val>
                                        </p:tav>
                                      </p:tavLst>
                                    </p:anim>
                                    <p:anim calcmode="lin" valueType="num">
                                      <p:cBhvr>
                                        <p:cTn id="52" dur="100" accel="100000" fill="hold">
                                          <p:stCondLst>
                                            <p:cond delay="900"/>
                                          </p:stCondLst>
                                        </p:cTn>
                                        <p:tgtEl>
                                          <p:spTgt spid="13315">
                                            <p:txEl>
                                              <p:pRg st="6" end="6"/>
                                            </p:txEl>
                                          </p:spTgt>
                                        </p:tgtEl>
                                        <p:attrNameLst>
                                          <p:attrName>ppt_y</p:attrName>
                                        </p:attrNameLst>
                                      </p:cBhvr>
                                      <p:tavLst>
                                        <p:tav tm="0">
                                          <p:val>
                                            <p:strVal val="#ppt_y-.03"/>
                                          </p:val>
                                        </p:tav>
                                        <p:tav tm="100000">
                                          <p:val>
                                            <p:strVal val="#ppt_y"/>
                                          </p:val>
                                        </p:tav>
                                      </p:tavLst>
                                    </p:anim>
                                  </p:childTnLst>
                                </p:cTn>
                              </p:par>
                              <p:par>
                                <p:cTn id="53" presetID="37" presetClass="entr" presetSubtype="0" fill="hold" grpId="0" nodeType="withEffect">
                                  <p:stCondLst>
                                    <p:cond delay="0"/>
                                  </p:stCondLst>
                                  <p:childTnLst>
                                    <p:set>
                                      <p:cBhvr>
                                        <p:cTn id="54" dur="1" fill="hold">
                                          <p:stCondLst>
                                            <p:cond delay="0"/>
                                          </p:stCondLst>
                                        </p:cTn>
                                        <p:tgtEl>
                                          <p:spTgt spid="13315">
                                            <p:txEl>
                                              <p:pRg st="7" end="7"/>
                                            </p:txEl>
                                          </p:spTgt>
                                        </p:tgtEl>
                                        <p:attrNameLst>
                                          <p:attrName>style.visibility</p:attrName>
                                        </p:attrNameLst>
                                      </p:cBhvr>
                                      <p:to>
                                        <p:strVal val="visible"/>
                                      </p:to>
                                    </p:set>
                                    <p:animEffect transition="in" filter="fade">
                                      <p:cBhvr>
                                        <p:cTn id="55" dur="1000"/>
                                        <p:tgtEl>
                                          <p:spTgt spid="13315">
                                            <p:txEl>
                                              <p:pRg st="7" end="7"/>
                                            </p:txEl>
                                          </p:spTgt>
                                        </p:tgtEl>
                                      </p:cBhvr>
                                    </p:animEffect>
                                    <p:anim calcmode="lin" valueType="num">
                                      <p:cBhvr>
                                        <p:cTn id="56" dur="1000" fill="hold"/>
                                        <p:tgtEl>
                                          <p:spTgt spid="13315">
                                            <p:txEl>
                                              <p:pRg st="7" end="7"/>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13315">
                                            <p:txEl>
                                              <p:pRg st="7" end="7"/>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3315">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smtClean="0"/>
              <a:t>What becomes History?</a:t>
            </a:r>
          </a:p>
        </p:txBody>
      </p:sp>
      <p:sp>
        <p:nvSpPr>
          <p:cNvPr id="5123" name="Rectangle 3"/>
          <p:cNvSpPr>
            <a:spLocks noGrp="1" noChangeArrowheads="1"/>
          </p:cNvSpPr>
          <p:nvPr>
            <p:ph type="body" sz="half" idx="1"/>
          </p:nvPr>
        </p:nvSpPr>
        <p:spPr>
          <a:xfrm>
            <a:off x="2362200" y="1600200"/>
            <a:ext cx="3141663" cy="4495800"/>
          </a:xfrm>
        </p:spPr>
        <p:txBody>
          <a:bodyPr/>
          <a:lstStyle/>
          <a:p>
            <a:pPr marL="609600" indent="-609600" eaLnBrk="1" hangingPunct="1">
              <a:lnSpc>
                <a:spcPct val="90000"/>
              </a:lnSpc>
              <a:spcBef>
                <a:spcPct val="25000"/>
              </a:spcBef>
              <a:buSzTx/>
              <a:buFontTx/>
              <a:buAutoNum type="arabicPeriod"/>
              <a:defRPr/>
            </a:pPr>
            <a:r>
              <a:rPr lang="en-US" sz="2400" smtClean="0"/>
              <a:t>Things that are observed.</a:t>
            </a:r>
          </a:p>
          <a:p>
            <a:pPr marL="609600" indent="-609600" eaLnBrk="1" hangingPunct="1">
              <a:lnSpc>
                <a:spcPct val="90000"/>
              </a:lnSpc>
              <a:spcBef>
                <a:spcPct val="25000"/>
              </a:spcBef>
              <a:buSzTx/>
              <a:buFontTx/>
              <a:buAutoNum type="arabicPeriod"/>
              <a:defRPr/>
            </a:pPr>
            <a:r>
              <a:rPr lang="en-US" sz="2400" smtClean="0"/>
              <a:t>Things that are remembered.</a:t>
            </a:r>
          </a:p>
          <a:p>
            <a:pPr marL="609600" indent="-609600" eaLnBrk="1" hangingPunct="1">
              <a:lnSpc>
                <a:spcPct val="90000"/>
              </a:lnSpc>
              <a:spcBef>
                <a:spcPct val="25000"/>
              </a:spcBef>
              <a:buSzTx/>
              <a:buFontTx/>
              <a:buAutoNum type="arabicPeriod"/>
              <a:defRPr/>
            </a:pPr>
            <a:r>
              <a:rPr lang="en-US" sz="2400" smtClean="0"/>
              <a:t>Things that are recorded.</a:t>
            </a:r>
          </a:p>
          <a:p>
            <a:pPr marL="609600" indent="-609600" eaLnBrk="1" hangingPunct="1">
              <a:lnSpc>
                <a:spcPct val="90000"/>
              </a:lnSpc>
              <a:spcBef>
                <a:spcPct val="25000"/>
              </a:spcBef>
              <a:buSzTx/>
              <a:buFontTx/>
              <a:buAutoNum type="arabicPeriod"/>
              <a:defRPr/>
            </a:pPr>
            <a:r>
              <a:rPr lang="en-US" sz="2400" smtClean="0"/>
              <a:t>Things that are selected.</a:t>
            </a:r>
          </a:p>
          <a:p>
            <a:pPr marL="609600" indent="-609600" eaLnBrk="1" hangingPunct="1">
              <a:lnSpc>
                <a:spcPct val="90000"/>
              </a:lnSpc>
              <a:spcBef>
                <a:spcPct val="25000"/>
              </a:spcBef>
              <a:buSzTx/>
              <a:buFontTx/>
              <a:buAutoNum type="arabicPeriod"/>
              <a:defRPr/>
            </a:pPr>
            <a:r>
              <a:rPr lang="en-US" sz="2400" smtClean="0"/>
              <a:t>Things that are found.</a:t>
            </a:r>
          </a:p>
        </p:txBody>
      </p:sp>
      <p:sp>
        <p:nvSpPr>
          <p:cNvPr id="5124" name="Rectangle 4"/>
          <p:cNvSpPr>
            <a:spLocks noGrp="1" noChangeArrowheads="1"/>
          </p:cNvSpPr>
          <p:nvPr>
            <p:ph type="body" sz="half" idx="2"/>
          </p:nvPr>
        </p:nvSpPr>
        <p:spPr>
          <a:xfrm>
            <a:off x="5486400" y="1600200"/>
            <a:ext cx="3352800" cy="4495800"/>
          </a:xfrm>
        </p:spPr>
        <p:txBody>
          <a:bodyPr/>
          <a:lstStyle/>
          <a:p>
            <a:pPr eaLnBrk="1" hangingPunct="1">
              <a:lnSpc>
                <a:spcPct val="90000"/>
              </a:lnSpc>
              <a:defRPr/>
            </a:pPr>
            <a:r>
              <a:rPr lang="en-US" sz="2400" dirty="0" smtClean="0"/>
              <a:t>#1-3 are Primary sources. (created by a person with first-hand knowledge of the events.)</a:t>
            </a:r>
          </a:p>
          <a:p>
            <a:pPr eaLnBrk="1" hangingPunct="1">
              <a:lnSpc>
                <a:spcPct val="90000"/>
              </a:lnSpc>
              <a:defRPr/>
            </a:pPr>
            <a:endParaRPr lang="en-US" sz="2400" dirty="0" smtClean="0"/>
          </a:p>
          <a:p>
            <a:pPr eaLnBrk="1" hangingPunct="1">
              <a:lnSpc>
                <a:spcPct val="90000"/>
              </a:lnSpc>
              <a:defRPr/>
            </a:pPr>
            <a:r>
              <a:rPr lang="en-US" sz="2400" dirty="0" smtClean="0"/>
              <a:t># 4 are Secondary sources. (books)</a:t>
            </a:r>
          </a:p>
          <a:p>
            <a:pPr eaLnBrk="1" hangingPunct="1">
              <a:lnSpc>
                <a:spcPct val="90000"/>
              </a:lnSpc>
              <a:defRPr/>
            </a:pPr>
            <a:r>
              <a:rPr lang="en-US" sz="2400" dirty="0" smtClean="0"/>
              <a:t>#5 is </a:t>
            </a:r>
            <a:r>
              <a:rPr lang="en-US" sz="2400" dirty="0" err="1" smtClean="0"/>
              <a:t>Archeaology</a:t>
            </a:r>
            <a:r>
              <a:rPr lang="en-US" sz="2400" dirty="0" smtClean="0"/>
              <a:t>. (stuff people leave behind)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1000"/>
                                        <p:tgtEl>
                                          <p:spTgt spid="5123">
                                            <p:txEl>
                                              <p:pRg st="0" end="0"/>
                                            </p:txEl>
                                          </p:spTgt>
                                        </p:tgtEl>
                                      </p:cBhvr>
                                    </p:animEffect>
                                    <p:anim calcmode="lin" valueType="num">
                                      <p:cBhvr>
                                        <p:cTn id="8" dur="10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51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1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Effect transition="in" filter="fade">
                                      <p:cBhvr>
                                        <p:cTn id="15" dur="1000"/>
                                        <p:tgtEl>
                                          <p:spTgt spid="5123">
                                            <p:txEl>
                                              <p:pRg st="1" end="1"/>
                                            </p:txEl>
                                          </p:spTgt>
                                        </p:tgtEl>
                                      </p:cBhvr>
                                    </p:animEffect>
                                    <p:anim calcmode="lin" valueType="num">
                                      <p:cBhvr>
                                        <p:cTn id="16" dur="10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12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1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123">
                                            <p:txEl>
                                              <p:pRg st="2" end="2"/>
                                            </p:txEl>
                                          </p:spTgt>
                                        </p:tgtEl>
                                        <p:attrNameLst>
                                          <p:attrName>style.visibility</p:attrName>
                                        </p:attrNameLst>
                                      </p:cBhvr>
                                      <p:to>
                                        <p:strVal val="visible"/>
                                      </p:to>
                                    </p:set>
                                    <p:animEffect transition="in" filter="fade">
                                      <p:cBhvr>
                                        <p:cTn id="23" dur="1000"/>
                                        <p:tgtEl>
                                          <p:spTgt spid="5123">
                                            <p:txEl>
                                              <p:pRg st="2" end="2"/>
                                            </p:txEl>
                                          </p:spTgt>
                                        </p:tgtEl>
                                      </p:cBhvr>
                                    </p:animEffect>
                                    <p:anim calcmode="lin" valueType="num">
                                      <p:cBhvr>
                                        <p:cTn id="24" dur="1000" fill="hold"/>
                                        <p:tgtEl>
                                          <p:spTgt spid="512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512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12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123">
                                            <p:txEl>
                                              <p:pRg st="3" end="3"/>
                                            </p:txEl>
                                          </p:spTgt>
                                        </p:tgtEl>
                                        <p:attrNameLst>
                                          <p:attrName>style.visibility</p:attrName>
                                        </p:attrNameLst>
                                      </p:cBhvr>
                                      <p:to>
                                        <p:strVal val="visible"/>
                                      </p:to>
                                    </p:set>
                                    <p:animEffect transition="in" filter="fade">
                                      <p:cBhvr>
                                        <p:cTn id="31" dur="1000"/>
                                        <p:tgtEl>
                                          <p:spTgt spid="5123">
                                            <p:txEl>
                                              <p:pRg st="3" end="3"/>
                                            </p:txEl>
                                          </p:spTgt>
                                        </p:tgtEl>
                                      </p:cBhvr>
                                    </p:animEffect>
                                    <p:anim calcmode="lin" valueType="num">
                                      <p:cBhvr>
                                        <p:cTn id="32" dur="1000" fill="hold"/>
                                        <p:tgtEl>
                                          <p:spTgt spid="512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12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12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5123">
                                            <p:txEl>
                                              <p:pRg st="4" end="4"/>
                                            </p:txEl>
                                          </p:spTgt>
                                        </p:tgtEl>
                                        <p:attrNameLst>
                                          <p:attrName>style.visibility</p:attrName>
                                        </p:attrNameLst>
                                      </p:cBhvr>
                                      <p:to>
                                        <p:strVal val="visible"/>
                                      </p:to>
                                    </p:set>
                                    <p:animEffect transition="in" filter="fade">
                                      <p:cBhvr>
                                        <p:cTn id="39" dur="1000"/>
                                        <p:tgtEl>
                                          <p:spTgt spid="5123">
                                            <p:txEl>
                                              <p:pRg st="4" end="4"/>
                                            </p:txEl>
                                          </p:spTgt>
                                        </p:tgtEl>
                                      </p:cBhvr>
                                    </p:animEffect>
                                    <p:anim calcmode="lin" valueType="num">
                                      <p:cBhvr>
                                        <p:cTn id="40" dur="1000" fill="hold"/>
                                        <p:tgtEl>
                                          <p:spTgt spid="512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512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512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124">
                                            <p:txEl>
                                              <p:pRg st="0" end="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5124">
                                            <p:txEl>
                                              <p:pRg st="2" end="2"/>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51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512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438400" y="228600"/>
            <a:ext cx="6400800" cy="896938"/>
          </a:xfrm>
        </p:spPr>
        <p:txBody>
          <a:bodyPr/>
          <a:lstStyle/>
          <a:p>
            <a:pPr eaLnBrk="1" hangingPunct="1">
              <a:defRPr/>
            </a:pPr>
            <a:r>
              <a:rPr lang="en-US" dirty="0" smtClean="0"/>
              <a:t>Subject to Interpretation</a:t>
            </a:r>
          </a:p>
        </p:txBody>
      </p:sp>
      <p:sp>
        <p:nvSpPr>
          <p:cNvPr id="7171" name="Rectangle 3"/>
          <p:cNvSpPr>
            <a:spLocks noGrp="1" noChangeArrowheads="1"/>
          </p:cNvSpPr>
          <p:nvPr>
            <p:ph type="body" idx="1"/>
          </p:nvPr>
        </p:nvSpPr>
        <p:spPr>
          <a:xfrm>
            <a:off x="2438400" y="1600200"/>
            <a:ext cx="1719263" cy="2806700"/>
          </a:xfrm>
        </p:spPr>
        <p:txBody>
          <a:bodyPr/>
          <a:lstStyle/>
          <a:p>
            <a:pPr eaLnBrk="1" hangingPunct="1">
              <a:defRPr/>
            </a:pPr>
            <a:r>
              <a:rPr lang="en-US" dirty="0" smtClean="0"/>
              <a:t>1436</a:t>
            </a:r>
            <a:endParaRPr lang="en-US" dirty="0" smtClean="0"/>
          </a:p>
          <a:p>
            <a:pPr eaLnBrk="1" hangingPunct="1">
              <a:defRPr/>
            </a:pPr>
            <a:r>
              <a:rPr lang="en-US" dirty="0" smtClean="0"/>
              <a:t>2015</a:t>
            </a:r>
            <a:endParaRPr lang="en-US" dirty="0" smtClean="0"/>
          </a:p>
          <a:p>
            <a:pPr eaLnBrk="1" hangingPunct="1">
              <a:defRPr/>
            </a:pPr>
            <a:r>
              <a:rPr lang="en-US" dirty="0" smtClean="0"/>
              <a:t>4651</a:t>
            </a:r>
            <a:endParaRPr lang="en-US" dirty="0" smtClean="0"/>
          </a:p>
          <a:p>
            <a:pPr eaLnBrk="1" hangingPunct="1">
              <a:defRPr/>
            </a:pPr>
            <a:r>
              <a:rPr lang="en-US" dirty="0" smtClean="0"/>
              <a:t>5676</a:t>
            </a:r>
            <a:endParaRPr lang="en-US" dirty="0" smtClean="0"/>
          </a:p>
          <a:p>
            <a:pPr eaLnBrk="1" hangingPunct="1">
              <a:defRPr/>
            </a:pPr>
            <a:endParaRPr lang="en-US" dirty="0" smtClean="0"/>
          </a:p>
        </p:txBody>
      </p:sp>
      <p:sp>
        <p:nvSpPr>
          <p:cNvPr id="7172" name="Text Box 4"/>
          <p:cNvSpPr txBox="1">
            <a:spLocks noChangeArrowheads="1"/>
          </p:cNvSpPr>
          <p:nvPr/>
        </p:nvSpPr>
        <p:spPr bwMode="auto">
          <a:xfrm>
            <a:off x="4876800" y="1600200"/>
            <a:ext cx="1828800" cy="233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3200"/>
              <a:t>Islamic</a:t>
            </a:r>
          </a:p>
          <a:p>
            <a:pPr eaLnBrk="1" hangingPunct="1">
              <a:spcBef>
                <a:spcPct val="20000"/>
              </a:spcBef>
            </a:pPr>
            <a:r>
              <a:rPr lang="en-US" sz="3200"/>
              <a:t>Christian</a:t>
            </a:r>
          </a:p>
          <a:p>
            <a:pPr eaLnBrk="1" hangingPunct="1">
              <a:spcBef>
                <a:spcPct val="20000"/>
              </a:spcBef>
            </a:pPr>
            <a:r>
              <a:rPr lang="en-US" sz="3200"/>
              <a:t>Chinese</a:t>
            </a:r>
          </a:p>
          <a:p>
            <a:pPr eaLnBrk="1" hangingPunct="1">
              <a:spcBef>
                <a:spcPct val="20000"/>
              </a:spcBef>
            </a:pPr>
            <a:r>
              <a:rPr lang="en-US" sz="3200"/>
              <a:t>Jewish</a:t>
            </a:r>
          </a:p>
        </p:txBody>
      </p:sp>
      <p:sp>
        <p:nvSpPr>
          <p:cNvPr id="7173" name="Text Box 5"/>
          <p:cNvSpPr txBox="1">
            <a:spLocks noChangeArrowheads="1"/>
          </p:cNvSpPr>
          <p:nvPr/>
        </p:nvSpPr>
        <p:spPr bwMode="auto">
          <a:xfrm>
            <a:off x="2514600" y="4406900"/>
            <a:ext cx="62484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400"/>
              <a:t>The past is malleable and flexible, changing as our recollection interprets and re-explains what has happened.</a:t>
            </a:r>
          </a:p>
          <a:p>
            <a:pPr algn="r"/>
            <a:r>
              <a:rPr lang="en-US" sz="2400" b="1"/>
              <a:t>-Peter Berger</a:t>
            </a:r>
          </a:p>
        </p:txBody>
      </p:sp>
      <p:sp>
        <p:nvSpPr>
          <p:cNvPr id="6" name="Rectangle 2"/>
          <p:cNvSpPr txBox="1">
            <a:spLocks noChangeArrowheads="1"/>
          </p:cNvSpPr>
          <p:nvPr/>
        </p:nvSpPr>
        <p:spPr bwMode="auto">
          <a:xfrm>
            <a:off x="4876800" y="703262"/>
            <a:ext cx="6400800" cy="89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a:lstStyle>
          <a:p>
            <a:pPr eaLnBrk="1" hangingPunct="1">
              <a:defRPr/>
            </a:pPr>
            <a:r>
              <a:rPr lang="en-US" kern="0" dirty="0" smtClean="0"/>
              <a:t>What year is it?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p:cTn id="7" dur="500" fill="hold"/>
                                        <p:tgtEl>
                                          <p:spTgt spid="7171">
                                            <p:txEl>
                                              <p:pRg st="0" end="0"/>
                                            </p:txEl>
                                          </p:spTgt>
                                        </p:tgtEl>
                                        <p:attrNameLst>
                                          <p:attrName>ppt_x</p:attrName>
                                        </p:attrNameLst>
                                      </p:cBhvr>
                                      <p:tavLst>
                                        <p:tav tm="0">
                                          <p:val>
                                            <p:strVal val="#ppt_x-.2"/>
                                          </p:val>
                                        </p:tav>
                                        <p:tav tm="100000">
                                          <p:val>
                                            <p:strVal val="#ppt_x"/>
                                          </p:val>
                                        </p:tav>
                                      </p:tavLst>
                                    </p:anim>
                                    <p:anim calcmode="lin" valueType="num">
                                      <p:cBhvr>
                                        <p:cTn id="8" dur="500" fill="hold"/>
                                        <p:tgtEl>
                                          <p:spTgt spid="717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500"/>
                                        <p:tgtEl>
                                          <p:spTgt spid="7171">
                                            <p:txEl>
                                              <p:pRg st="0" end="0"/>
                                            </p:txEl>
                                          </p:spTgt>
                                        </p:tgtEl>
                                      </p:cBhvr>
                                    </p:animEffect>
                                  </p:childTnLst>
                                </p:cTn>
                              </p:par>
                            </p:childTnLst>
                          </p:cTn>
                        </p:par>
                        <p:par>
                          <p:cTn id="10" fill="hold" nodeType="afterGroup">
                            <p:stCondLst>
                              <p:cond delay="500"/>
                            </p:stCondLst>
                            <p:childTnLst>
                              <p:par>
                                <p:cTn id="11" presetID="29" presetClass="entr" presetSubtype="0" fill="hold" grpId="0" nodeType="after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p:cTn id="13" dur="500" fill="hold"/>
                                        <p:tgtEl>
                                          <p:spTgt spid="7171">
                                            <p:txEl>
                                              <p:pRg st="1" end="1"/>
                                            </p:txEl>
                                          </p:spTgt>
                                        </p:tgtEl>
                                        <p:attrNameLst>
                                          <p:attrName>ppt_x</p:attrName>
                                        </p:attrNameLst>
                                      </p:cBhvr>
                                      <p:tavLst>
                                        <p:tav tm="0">
                                          <p:val>
                                            <p:strVal val="#ppt_x-.2"/>
                                          </p:val>
                                        </p:tav>
                                        <p:tav tm="100000">
                                          <p:val>
                                            <p:strVal val="#ppt_x"/>
                                          </p:val>
                                        </p:tav>
                                      </p:tavLst>
                                    </p:anim>
                                    <p:anim calcmode="lin" valueType="num">
                                      <p:cBhvr>
                                        <p:cTn id="14" dur="500" fill="hold"/>
                                        <p:tgtEl>
                                          <p:spTgt spid="7171">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5" dur="500"/>
                                        <p:tgtEl>
                                          <p:spTgt spid="7171">
                                            <p:txEl>
                                              <p:pRg st="1" end="1"/>
                                            </p:txEl>
                                          </p:spTgt>
                                        </p:tgtEl>
                                      </p:cBhvr>
                                    </p:animEffect>
                                  </p:childTnLst>
                                </p:cTn>
                              </p:par>
                            </p:childTnLst>
                          </p:cTn>
                        </p:par>
                        <p:par>
                          <p:cTn id="16" fill="hold" nodeType="afterGroup">
                            <p:stCondLst>
                              <p:cond delay="1000"/>
                            </p:stCondLst>
                            <p:childTnLst>
                              <p:par>
                                <p:cTn id="17" presetID="29" presetClass="entr" presetSubtype="0" fill="hold" grpId="0" nodeType="after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p:cTn id="19" dur="500" fill="hold"/>
                                        <p:tgtEl>
                                          <p:spTgt spid="7171">
                                            <p:txEl>
                                              <p:pRg st="2" end="2"/>
                                            </p:txEl>
                                          </p:spTgt>
                                        </p:tgtEl>
                                        <p:attrNameLst>
                                          <p:attrName>ppt_x</p:attrName>
                                        </p:attrNameLst>
                                      </p:cBhvr>
                                      <p:tavLst>
                                        <p:tav tm="0">
                                          <p:val>
                                            <p:strVal val="#ppt_x-.2"/>
                                          </p:val>
                                        </p:tav>
                                        <p:tav tm="100000">
                                          <p:val>
                                            <p:strVal val="#ppt_x"/>
                                          </p:val>
                                        </p:tav>
                                      </p:tavLst>
                                    </p:anim>
                                    <p:anim calcmode="lin" valueType="num">
                                      <p:cBhvr>
                                        <p:cTn id="20" dur="500" fill="hold"/>
                                        <p:tgtEl>
                                          <p:spTgt spid="717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1" dur="500"/>
                                        <p:tgtEl>
                                          <p:spTgt spid="7171">
                                            <p:txEl>
                                              <p:pRg st="2" end="2"/>
                                            </p:txEl>
                                          </p:spTgt>
                                        </p:tgtEl>
                                      </p:cBhvr>
                                    </p:animEffect>
                                  </p:childTnLst>
                                </p:cTn>
                              </p:par>
                            </p:childTnLst>
                          </p:cTn>
                        </p:par>
                        <p:par>
                          <p:cTn id="22" fill="hold" nodeType="afterGroup">
                            <p:stCondLst>
                              <p:cond delay="1500"/>
                            </p:stCondLst>
                            <p:childTnLst>
                              <p:par>
                                <p:cTn id="23" presetID="29" presetClass="entr" presetSubtype="0" fill="hold" grpId="0" nodeType="afterEffect">
                                  <p:stCondLst>
                                    <p:cond delay="0"/>
                                  </p:stCondLst>
                                  <p:childTnLst>
                                    <p:set>
                                      <p:cBhvr>
                                        <p:cTn id="24" dur="1" fill="hold">
                                          <p:stCondLst>
                                            <p:cond delay="0"/>
                                          </p:stCondLst>
                                        </p:cTn>
                                        <p:tgtEl>
                                          <p:spTgt spid="7171">
                                            <p:txEl>
                                              <p:pRg st="3" end="3"/>
                                            </p:txEl>
                                          </p:spTgt>
                                        </p:tgtEl>
                                        <p:attrNameLst>
                                          <p:attrName>style.visibility</p:attrName>
                                        </p:attrNameLst>
                                      </p:cBhvr>
                                      <p:to>
                                        <p:strVal val="visible"/>
                                      </p:to>
                                    </p:set>
                                    <p:anim calcmode="lin" valueType="num">
                                      <p:cBhvr>
                                        <p:cTn id="25" dur="500" fill="hold"/>
                                        <p:tgtEl>
                                          <p:spTgt spid="7171">
                                            <p:txEl>
                                              <p:pRg st="3" end="3"/>
                                            </p:txEl>
                                          </p:spTgt>
                                        </p:tgtEl>
                                        <p:attrNameLst>
                                          <p:attrName>ppt_x</p:attrName>
                                        </p:attrNameLst>
                                      </p:cBhvr>
                                      <p:tavLst>
                                        <p:tav tm="0">
                                          <p:val>
                                            <p:strVal val="#ppt_x-.2"/>
                                          </p:val>
                                        </p:tav>
                                        <p:tav tm="100000">
                                          <p:val>
                                            <p:strVal val="#ppt_x"/>
                                          </p:val>
                                        </p:tav>
                                      </p:tavLst>
                                    </p:anim>
                                    <p:anim calcmode="lin" valueType="num">
                                      <p:cBhvr>
                                        <p:cTn id="26" dur="500" fill="hold"/>
                                        <p:tgtEl>
                                          <p:spTgt spid="7171">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7" dur="500"/>
                                        <p:tgtEl>
                                          <p:spTgt spid="71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9" presetClass="entr" presetSubtype="0" fill="hold" nodeType="clickEffect">
                                  <p:stCondLst>
                                    <p:cond delay="0"/>
                                  </p:stCondLst>
                                  <p:childTnLst>
                                    <p:set>
                                      <p:cBhvr>
                                        <p:cTn id="31" dur="1" fill="hold">
                                          <p:stCondLst>
                                            <p:cond delay="0"/>
                                          </p:stCondLst>
                                        </p:cTn>
                                        <p:tgtEl>
                                          <p:spTgt spid="7172">
                                            <p:txEl>
                                              <p:pRg st="0" end="0"/>
                                            </p:txEl>
                                          </p:spTgt>
                                        </p:tgtEl>
                                        <p:attrNameLst>
                                          <p:attrName>style.visibility</p:attrName>
                                        </p:attrNameLst>
                                      </p:cBhvr>
                                      <p:to>
                                        <p:strVal val="visible"/>
                                      </p:to>
                                    </p:set>
                                    <p:anim calcmode="lin" valueType="num">
                                      <p:cBhvr>
                                        <p:cTn id="32" dur="500" fill="hold"/>
                                        <p:tgtEl>
                                          <p:spTgt spid="7172">
                                            <p:txEl>
                                              <p:pRg st="0" end="0"/>
                                            </p:txEl>
                                          </p:spTgt>
                                        </p:tgtEl>
                                        <p:attrNameLst>
                                          <p:attrName>ppt_x</p:attrName>
                                        </p:attrNameLst>
                                      </p:cBhvr>
                                      <p:tavLst>
                                        <p:tav tm="0">
                                          <p:val>
                                            <p:strVal val="#ppt_x-.2"/>
                                          </p:val>
                                        </p:tav>
                                        <p:tav tm="100000">
                                          <p:val>
                                            <p:strVal val="#ppt_x"/>
                                          </p:val>
                                        </p:tav>
                                      </p:tavLst>
                                    </p:anim>
                                    <p:anim calcmode="lin" valueType="num">
                                      <p:cBhvr>
                                        <p:cTn id="33" dur="500" fill="hold"/>
                                        <p:tgtEl>
                                          <p:spTgt spid="717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4" dur="500"/>
                                        <p:tgtEl>
                                          <p:spTgt spid="7172">
                                            <p:txEl>
                                              <p:pRg st="0" end="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9" presetClass="entr" presetSubtype="0" fill="hold" nodeType="clickEffect">
                                  <p:stCondLst>
                                    <p:cond delay="0"/>
                                  </p:stCondLst>
                                  <p:childTnLst>
                                    <p:set>
                                      <p:cBhvr>
                                        <p:cTn id="38" dur="1" fill="hold">
                                          <p:stCondLst>
                                            <p:cond delay="0"/>
                                          </p:stCondLst>
                                        </p:cTn>
                                        <p:tgtEl>
                                          <p:spTgt spid="7172">
                                            <p:txEl>
                                              <p:pRg st="1" end="1"/>
                                            </p:txEl>
                                          </p:spTgt>
                                        </p:tgtEl>
                                        <p:attrNameLst>
                                          <p:attrName>style.visibility</p:attrName>
                                        </p:attrNameLst>
                                      </p:cBhvr>
                                      <p:to>
                                        <p:strVal val="visible"/>
                                      </p:to>
                                    </p:set>
                                    <p:anim calcmode="lin" valueType="num">
                                      <p:cBhvr>
                                        <p:cTn id="39" dur="500" fill="hold"/>
                                        <p:tgtEl>
                                          <p:spTgt spid="7172">
                                            <p:txEl>
                                              <p:pRg st="1" end="1"/>
                                            </p:txEl>
                                          </p:spTgt>
                                        </p:tgtEl>
                                        <p:attrNameLst>
                                          <p:attrName>ppt_x</p:attrName>
                                        </p:attrNameLst>
                                      </p:cBhvr>
                                      <p:tavLst>
                                        <p:tav tm="0">
                                          <p:val>
                                            <p:strVal val="#ppt_x-.2"/>
                                          </p:val>
                                        </p:tav>
                                        <p:tav tm="100000">
                                          <p:val>
                                            <p:strVal val="#ppt_x"/>
                                          </p:val>
                                        </p:tav>
                                      </p:tavLst>
                                    </p:anim>
                                    <p:anim calcmode="lin" valueType="num">
                                      <p:cBhvr>
                                        <p:cTn id="40" dur="500" fill="hold"/>
                                        <p:tgtEl>
                                          <p:spTgt spid="717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1" dur="500"/>
                                        <p:tgtEl>
                                          <p:spTgt spid="7172">
                                            <p:txEl>
                                              <p:pRg st="1" end="1"/>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9" presetClass="entr" presetSubtype="0" fill="hold" nodeType="clickEffect">
                                  <p:stCondLst>
                                    <p:cond delay="0"/>
                                  </p:stCondLst>
                                  <p:childTnLst>
                                    <p:set>
                                      <p:cBhvr>
                                        <p:cTn id="45" dur="1" fill="hold">
                                          <p:stCondLst>
                                            <p:cond delay="0"/>
                                          </p:stCondLst>
                                        </p:cTn>
                                        <p:tgtEl>
                                          <p:spTgt spid="7172">
                                            <p:txEl>
                                              <p:pRg st="2" end="2"/>
                                            </p:txEl>
                                          </p:spTgt>
                                        </p:tgtEl>
                                        <p:attrNameLst>
                                          <p:attrName>style.visibility</p:attrName>
                                        </p:attrNameLst>
                                      </p:cBhvr>
                                      <p:to>
                                        <p:strVal val="visible"/>
                                      </p:to>
                                    </p:set>
                                    <p:anim calcmode="lin" valueType="num">
                                      <p:cBhvr>
                                        <p:cTn id="46" dur="500" fill="hold"/>
                                        <p:tgtEl>
                                          <p:spTgt spid="7172">
                                            <p:txEl>
                                              <p:pRg st="2" end="2"/>
                                            </p:txEl>
                                          </p:spTgt>
                                        </p:tgtEl>
                                        <p:attrNameLst>
                                          <p:attrName>ppt_x</p:attrName>
                                        </p:attrNameLst>
                                      </p:cBhvr>
                                      <p:tavLst>
                                        <p:tav tm="0">
                                          <p:val>
                                            <p:strVal val="#ppt_x-.2"/>
                                          </p:val>
                                        </p:tav>
                                        <p:tav tm="100000">
                                          <p:val>
                                            <p:strVal val="#ppt_x"/>
                                          </p:val>
                                        </p:tav>
                                      </p:tavLst>
                                    </p:anim>
                                    <p:anim calcmode="lin" valueType="num">
                                      <p:cBhvr>
                                        <p:cTn id="47" dur="500" fill="hold"/>
                                        <p:tgtEl>
                                          <p:spTgt spid="717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8" dur="500"/>
                                        <p:tgtEl>
                                          <p:spTgt spid="7172">
                                            <p:txEl>
                                              <p:pRg st="2" end="2"/>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9" presetClass="entr" presetSubtype="0" fill="hold" nodeType="clickEffect">
                                  <p:stCondLst>
                                    <p:cond delay="0"/>
                                  </p:stCondLst>
                                  <p:childTnLst>
                                    <p:set>
                                      <p:cBhvr>
                                        <p:cTn id="52" dur="1" fill="hold">
                                          <p:stCondLst>
                                            <p:cond delay="0"/>
                                          </p:stCondLst>
                                        </p:cTn>
                                        <p:tgtEl>
                                          <p:spTgt spid="7172">
                                            <p:txEl>
                                              <p:pRg st="3" end="3"/>
                                            </p:txEl>
                                          </p:spTgt>
                                        </p:tgtEl>
                                        <p:attrNameLst>
                                          <p:attrName>style.visibility</p:attrName>
                                        </p:attrNameLst>
                                      </p:cBhvr>
                                      <p:to>
                                        <p:strVal val="visible"/>
                                      </p:to>
                                    </p:set>
                                    <p:anim calcmode="lin" valueType="num">
                                      <p:cBhvr>
                                        <p:cTn id="53" dur="500" fill="hold"/>
                                        <p:tgtEl>
                                          <p:spTgt spid="7172">
                                            <p:txEl>
                                              <p:pRg st="3" end="3"/>
                                            </p:txEl>
                                          </p:spTgt>
                                        </p:tgtEl>
                                        <p:attrNameLst>
                                          <p:attrName>ppt_x</p:attrName>
                                        </p:attrNameLst>
                                      </p:cBhvr>
                                      <p:tavLst>
                                        <p:tav tm="0">
                                          <p:val>
                                            <p:strVal val="#ppt_x-.2"/>
                                          </p:val>
                                        </p:tav>
                                        <p:tav tm="100000">
                                          <p:val>
                                            <p:strVal val="#ppt_x"/>
                                          </p:val>
                                        </p:tav>
                                      </p:tavLst>
                                    </p:anim>
                                    <p:anim calcmode="lin" valueType="num">
                                      <p:cBhvr>
                                        <p:cTn id="54" dur="500" fill="hold"/>
                                        <p:tgtEl>
                                          <p:spTgt spid="717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55" dur="500"/>
                                        <p:tgtEl>
                                          <p:spTgt spid="7172">
                                            <p:txEl>
                                              <p:pRg st="3" end="3"/>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7" presetClass="entr" presetSubtype="0" fill="hold" grpId="0" nodeType="clickEffect">
                                  <p:stCondLst>
                                    <p:cond delay="0"/>
                                  </p:stCondLst>
                                  <p:childTnLst>
                                    <p:set>
                                      <p:cBhvr>
                                        <p:cTn id="59" dur="1" fill="hold">
                                          <p:stCondLst>
                                            <p:cond delay="0"/>
                                          </p:stCondLst>
                                        </p:cTn>
                                        <p:tgtEl>
                                          <p:spTgt spid="7173"/>
                                        </p:tgtEl>
                                        <p:attrNameLst>
                                          <p:attrName>style.visibility</p:attrName>
                                        </p:attrNameLst>
                                      </p:cBhvr>
                                      <p:to>
                                        <p:strVal val="visible"/>
                                      </p:to>
                                    </p:set>
                                    <p:animEffect transition="in" filter="fade">
                                      <p:cBhvr>
                                        <p:cTn id="60" dur="1000"/>
                                        <p:tgtEl>
                                          <p:spTgt spid="7173"/>
                                        </p:tgtEl>
                                      </p:cBhvr>
                                    </p:animEffect>
                                    <p:anim calcmode="lin" valueType="num">
                                      <p:cBhvr>
                                        <p:cTn id="61" dur="1000" fill="hold"/>
                                        <p:tgtEl>
                                          <p:spTgt spid="7173"/>
                                        </p:tgtEl>
                                        <p:attrNameLst>
                                          <p:attrName>ppt_x</p:attrName>
                                        </p:attrNameLst>
                                      </p:cBhvr>
                                      <p:tavLst>
                                        <p:tav tm="0">
                                          <p:val>
                                            <p:strVal val="#ppt_x"/>
                                          </p:val>
                                        </p:tav>
                                        <p:tav tm="100000">
                                          <p:val>
                                            <p:strVal val="#ppt_x"/>
                                          </p:val>
                                        </p:tav>
                                      </p:tavLst>
                                    </p:anim>
                                    <p:anim calcmode="lin" valueType="num">
                                      <p:cBhvr>
                                        <p:cTn id="62" dur="900" decel="100000" fill="hold"/>
                                        <p:tgtEl>
                                          <p:spTgt spid="7173"/>
                                        </p:tgtEl>
                                        <p:attrNameLst>
                                          <p:attrName>ppt_y</p:attrName>
                                        </p:attrNameLst>
                                      </p:cBhvr>
                                      <p:tavLst>
                                        <p:tav tm="0">
                                          <p:val>
                                            <p:strVal val="#ppt_y+1"/>
                                          </p:val>
                                        </p:tav>
                                        <p:tav tm="100000">
                                          <p:val>
                                            <p:strVal val="#ppt_y-.03"/>
                                          </p:val>
                                        </p:tav>
                                      </p:tavLst>
                                    </p:anim>
                                    <p:anim calcmode="lin" valueType="num">
                                      <p:cBhvr>
                                        <p:cTn id="63" dur="100" accel="100000" fill="hold">
                                          <p:stCondLst>
                                            <p:cond delay="900"/>
                                          </p:stCondLst>
                                        </p:cTn>
                                        <p:tgtEl>
                                          <p:spTgt spid="717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2438400" y="304800"/>
            <a:ext cx="6400800" cy="6248400"/>
          </a:xfrm>
        </p:spPr>
        <p:txBody>
          <a:bodyPr/>
          <a:lstStyle/>
          <a:p>
            <a:pPr marL="0" indent="0" algn="ctr" eaLnBrk="1" hangingPunct="1">
              <a:lnSpc>
                <a:spcPct val="80000"/>
              </a:lnSpc>
              <a:buNone/>
              <a:defRPr/>
            </a:pPr>
            <a:r>
              <a:rPr lang="en-US" sz="4000" dirty="0" smtClean="0"/>
              <a:t>Class Objectives</a:t>
            </a:r>
            <a:endParaRPr lang="en-US" sz="4000" dirty="0"/>
          </a:p>
          <a:p>
            <a:pPr eaLnBrk="1" hangingPunct="1">
              <a:lnSpc>
                <a:spcPct val="80000"/>
              </a:lnSpc>
              <a:spcBef>
                <a:spcPct val="0"/>
              </a:spcBef>
              <a:spcAft>
                <a:spcPct val="50000"/>
              </a:spcAft>
              <a:defRPr/>
            </a:pPr>
            <a:endParaRPr lang="en-US" sz="2200" b="1" dirty="0"/>
          </a:p>
          <a:p>
            <a:pPr eaLnBrk="1" hangingPunct="1">
              <a:lnSpc>
                <a:spcPct val="80000"/>
              </a:lnSpc>
              <a:spcBef>
                <a:spcPct val="0"/>
              </a:spcBef>
              <a:defRPr/>
            </a:pPr>
            <a:r>
              <a:rPr lang="en-US" sz="2800" dirty="0" smtClean="0"/>
              <a:t>Making Connections:  Students will be able to make connections to understand why the world is the way it is today because of the past.  How does one civilization affect another?</a:t>
            </a:r>
          </a:p>
          <a:p>
            <a:pPr eaLnBrk="1" hangingPunct="1">
              <a:lnSpc>
                <a:spcPct val="80000"/>
              </a:lnSpc>
              <a:spcBef>
                <a:spcPct val="0"/>
              </a:spcBef>
              <a:defRPr/>
            </a:pPr>
            <a:endParaRPr lang="en-US" sz="2800" dirty="0" smtClean="0"/>
          </a:p>
          <a:p>
            <a:pPr eaLnBrk="1" hangingPunct="1">
              <a:lnSpc>
                <a:spcPct val="80000"/>
              </a:lnSpc>
              <a:spcBef>
                <a:spcPct val="0"/>
              </a:spcBef>
              <a:defRPr/>
            </a:pPr>
            <a:r>
              <a:rPr lang="en-US" sz="2800" dirty="0" smtClean="0"/>
              <a:t>Become literate in history:  Students will be able to read and understand historical documents.  Students will be able to synthesize, summarize, and analyze historical texts as well as produce their own.</a:t>
            </a:r>
          </a:p>
          <a:p>
            <a:pPr eaLnBrk="1" hangingPunct="1">
              <a:lnSpc>
                <a:spcPct val="80000"/>
              </a:lnSpc>
              <a:spcBef>
                <a:spcPct val="0"/>
              </a:spcBef>
              <a:defRPr/>
            </a:pPr>
            <a:endParaRPr lang="en-US" sz="2800" dirty="0"/>
          </a:p>
          <a:p>
            <a:pPr eaLnBrk="1" hangingPunct="1">
              <a:lnSpc>
                <a:spcPct val="80000"/>
              </a:lnSpc>
              <a:spcBef>
                <a:spcPct val="0"/>
              </a:spcBef>
              <a:defRPr/>
            </a:pPr>
            <a:r>
              <a:rPr lang="en-US" sz="2800" dirty="0" smtClean="0"/>
              <a:t>Develop critical thinking skills.  </a:t>
            </a:r>
          </a:p>
          <a:p>
            <a:pPr eaLnBrk="1" hangingPunct="1">
              <a:lnSpc>
                <a:spcPct val="80000"/>
              </a:lnSpc>
              <a:spcBef>
                <a:spcPct val="0"/>
              </a:spcBef>
              <a:defRPr/>
            </a:pPr>
            <a:endParaRPr lang="en-US" sz="2800" dirty="0" smtClean="0"/>
          </a:p>
        </p:txBody>
      </p:sp>
    </p:spTree>
    <p:extLst>
      <p:ext uri="{BB962C8B-B14F-4D97-AF65-F5344CB8AC3E}">
        <p14:creationId xmlns:p14="http://schemas.microsoft.com/office/powerpoint/2010/main" val="4098342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33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3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animEffect transition="in" filter="fade">
                                      <p:cBhvr>
                                        <p:cTn id="15" dur="1000"/>
                                        <p:tgtEl>
                                          <p:spTgt spid="13315">
                                            <p:txEl>
                                              <p:pRg st="2" end="2"/>
                                            </p:txEl>
                                          </p:spTgt>
                                        </p:tgtEl>
                                      </p:cBhvr>
                                    </p:animEffect>
                                    <p:anim calcmode="lin" valueType="num">
                                      <p:cBhvr>
                                        <p:cTn id="16"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3315">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331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animEffect transition="in" filter="fade">
                                      <p:cBhvr>
                                        <p:cTn id="23" dur="1000"/>
                                        <p:tgtEl>
                                          <p:spTgt spid="13315">
                                            <p:txEl>
                                              <p:pRg st="4" end="4"/>
                                            </p:txEl>
                                          </p:spTgt>
                                        </p:tgtEl>
                                      </p:cBhvr>
                                    </p:animEffect>
                                    <p:anim calcmode="lin" valueType="num">
                                      <p:cBhvr>
                                        <p:cTn id="24"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3315">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331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animEffect transition="in" filter="fade">
                                      <p:cBhvr>
                                        <p:cTn id="31" dur="1000"/>
                                        <p:tgtEl>
                                          <p:spTgt spid="13315">
                                            <p:txEl>
                                              <p:pRg st="6" end="6"/>
                                            </p:txEl>
                                          </p:spTgt>
                                        </p:tgtEl>
                                      </p:cBhvr>
                                    </p:animEffect>
                                    <p:anim calcmode="lin" valueType="num">
                                      <p:cBhvr>
                                        <p:cTn id="32" dur="1000" fill="hold"/>
                                        <p:tgtEl>
                                          <p:spTgt spid="13315">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13315">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331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Proposal</Template>
  <TotalTime>1463</TotalTime>
  <Words>327</Words>
  <Application>Microsoft Office PowerPoint</Application>
  <PresentationFormat>On-screen Show (4:3)</PresentationFormat>
  <Paragraphs>40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Proposal</vt:lpstr>
      <vt:lpstr>What is History?</vt:lpstr>
      <vt:lpstr>PowerPoint Presentation</vt:lpstr>
      <vt:lpstr>What becomes History?</vt:lpstr>
      <vt:lpstr>Subject to Interpretation</vt:lpstr>
      <vt:lpstr>PowerPoint Presentation</vt:lpstr>
    </vt:vector>
  </TitlesOfParts>
  <Company>CCSD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History?</dc:title>
  <dc:creator>CCSD</dc:creator>
  <cp:lastModifiedBy>Alissa F Groll</cp:lastModifiedBy>
  <cp:revision>22</cp:revision>
  <dcterms:created xsi:type="dcterms:W3CDTF">2009-01-29T19:38:49Z</dcterms:created>
  <dcterms:modified xsi:type="dcterms:W3CDTF">2015-08-31T21:38:22Z</dcterms:modified>
</cp:coreProperties>
</file>