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86" r:id="rId9"/>
    <p:sldId id="291" r:id="rId10"/>
    <p:sldId id="292" r:id="rId11"/>
    <p:sldId id="287" r:id="rId12"/>
    <p:sldId id="288" r:id="rId13"/>
    <p:sldId id="293" r:id="rId14"/>
    <p:sldId id="289" r:id="rId15"/>
    <p:sldId id="290" r:id="rId16"/>
    <p:sldId id="275" r:id="rId17"/>
    <p:sldId id="276" r:id="rId18"/>
    <p:sldId id="294" r:id="rId19"/>
    <p:sldId id="295" r:id="rId20"/>
    <p:sldId id="296" r:id="rId21"/>
    <p:sldId id="281" r:id="rId22"/>
    <p:sldId id="282" r:id="rId23"/>
    <p:sldId id="283" r:id="rId24"/>
    <p:sldId id="284" r:id="rId25"/>
    <p:sldId id="285" r:id="rId26"/>
    <p:sldId id="262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381000"/>
            <a:ext cx="9652000" cy="4038600"/>
          </a:xfrm>
        </p:spPr>
        <p:txBody>
          <a:bodyPr anchor="b"/>
          <a:lstStyle>
            <a:lvl1pPr>
              <a:lnSpc>
                <a:spcPct val="95000"/>
              </a:lnSpc>
              <a:defRPr sz="88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46400" y="5029200"/>
            <a:ext cx="7814733" cy="1257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3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2E92-EBCD-4061-AA0B-3A74D0591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11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5EDC-0293-4128-9C27-87B443EAD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1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1EF59-EDAF-4948-B8C4-87082AA49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7B271-D0A9-4F4B-BAC1-974E1DB5C9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13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F11D-94DF-45BF-8869-5478C0816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43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5F20-618A-435D-B01D-DA833C75C5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63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68CFE-85AE-432C-A481-A08657ACA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06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FF07-FC72-41F1-98AB-674CDFA9F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26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C21C-0E61-4C59-8E52-BFB539979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C547-A744-4552-AAA8-FB4809963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77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400800"/>
            <a:ext cx="924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3ECBE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71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3ECB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5A47C-5B00-498F-85BC-DCEEA3C86A7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2053" name="FormatShape" descr="SKIING" hidden="1"/>
          <p:cNvSpPr>
            <a:spLocks noChangeArrowheads="1"/>
          </p:cNvSpPr>
          <p:nvPr/>
        </p:nvSpPr>
        <p:spPr bwMode="auto">
          <a:xfrm>
            <a:off x="-1168400" y="1701800"/>
            <a:ext cx="1574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F3EC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8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rgbClr val="F3ECB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rgbClr val="F3ECB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rgbClr val="F3ECB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rgbClr val="F3ECB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rgbClr val="F3ECB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rgbClr val="F3ECB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rgbClr val="F3ECB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rgbClr val="F3ECB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rgbClr val="F3EC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3ECB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3ECB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3ECB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3ECB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3ECB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3ECB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3ECB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3ECB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3ECB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itanicandco.com/lusitania/lusitania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latrock.org.nz/topics/history/assets/lusitania_7_may_1915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utlandhs.k12.vt.us/jpeterso/MOREWW1/ZMMRM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rstworldwar.com/source/zimmermann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1/14/Ztel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archives.gov/education/lessons/zimmerman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ar_reparations" TargetMode="External"/><Relationship Id="rId2" Type="http://schemas.openxmlformats.org/officeDocument/2006/relationships/hyperlink" Target="http://www.firstworldwar.com/source/versailles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schoolhistory.co.uk/year9links/riseofhitler/versailles_cannonfodder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itanicinbelfast.com/uploads/LusitaniaPostcar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rstworldwar.com/features/lusitania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249363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The Great War </a:t>
            </a:r>
            <a:br>
              <a:rPr lang="en-US" altLang="en-US" smtClean="0"/>
            </a:br>
            <a:r>
              <a:rPr lang="en-US" altLang="en-US" sz="3200"/>
              <a:t>Western Front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1" y="1676400"/>
            <a:ext cx="8208963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Germans, Austria-Hungarians vs. French, British and later Americans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Germany develops the Schlieffen Plan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Battle of the Marne (1914- German Defeat)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Trench Warfare on the Western Front</a:t>
            </a:r>
          </a:p>
        </p:txBody>
      </p:sp>
    </p:spTree>
    <p:extLst>
      <p:ext uri="{BB962C8B-B14F-4D97-AF65-F5344CB8AC3E}">
        <p14:creationId xmlns:p14="http://schemas.microsoft.com/office/powerpoint/2010/main" val="30419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7772400" cy="1371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May 7</a:t>
            </a:r>
            <a:r>
              <a:rPr lang="en-US" altLang="en-US" baseline="30000" smtClean="0"/>
              <a:t>th</a:t>
            </a:r>
            <a:r>
              <a:rPr lang="en-US" altLang="en-US" smtClean="0"/>
              <a:t> 1915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smtClean="0"/>
              <a:t>Sinking of the Lusitania</a:t>
            </a:r>
          </a:p>
        </p:txBody>
      </p:sp>
      <p:pic>
        <p:nvPicPr>
          <p:cNvPr id="53251" name="Picture 4" descr="Sli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6858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8637588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US Road to War</a:t>
            </a:r>
          </a:p>
        </p:txBody>
      </p:sp>
    </p:spTree>
    <p:extLst>
      <p:ext uri="{BB962C8B-B14F-4D97-AF65-F5344CB8AC3E}">
        <p14:creationId xmlns:p14="http://schemas.microsoft.com/office/powerpoint/2010/main" val="14321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"/>
          <a:stretch>
            <a:fillRect/>
          </a:stretch>
        </p:blipFill>
        <p:spPr bwMode="auto">
          <a:xfrm>
            <a:off x="1527176" y="1"/>
            <a:ext cx="91408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0" y="59118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· Americans were infuriated with the destruction of the 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Lusitania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5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0825" cy="6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52389"/>
            <a:ext cx="8637588" cy="1431925"/>
          </a:xfrm>
        </p:spPr>
        <p:txBody>
          <a:bodyPr/>
          <a:lstStyle/>
          <a:p>
            <a:pPr eaLnBrk="1" hangingPunct="1"/>
            <a:r>
              <a:rPr lang="en-US" altLang="en-US" smtClean="0"/>
              <a:t>1916 Presidential Election</a:t>
            </a:r>
            <a:br>
              <a:rPr lang="en-US" altLang="en-US" smtClean="0"/>
            </a:br>
            <a:r>
              <a:rPr lang="en-US" altLang="en-US" smtClean="0"/>
              <a:t>And the Winner is…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2614" y="1941513"/>
            <a:ext cx="3862387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800"/>
              <a:t>Woodrow Wilson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38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800"/>
              <a:t>Because </a:t>
            </a:r>
            <a:endParaRPr lang="en-US" altLang="en-US" sz="4000" b="1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“he kept us out of the war”</a:t>
            </a:r>
          </a:p>
        </p:txBody>
      </p:sp>
      <p:pic>
        <p:nvPicPr>
          <p:cNvPr id="54276" name="Picture 4" descr="Slid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464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r="2672" b="4167"/>
          <a:stretch>
            <a:fillRect/>
          </a:stretch>
        </p:blipFill>
        <p:spPr bwMode="auto">
          <a:xfrm>
            <a:off x="1524000" y="1588"/>
            <a:ext cx="55626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162800" y="990601"/>
            <a:ext cx="35052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FFFF"/>
                </a:solidFill>
                <a:latin typeface="Times New Roman" panose="02020603050405020304" pitchFamily="18" charset="0"/>
              </a:rPr>
              <a:t>– secret message from Germany to Mexico urging Mexico to attack the U.S. if the U.S. declared war on Germany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010400" y="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000000"/>
                </a:solidFill>
              </a:rPr>
              <a:t>Moving Toward War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086600" y="211436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Zimmermann telegram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:</a:t>
            </a:r>
            <a:endParaRPr lang="en-US" altLang="en-US" sz="26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bg2"/>
                </a:solidFill>
              </a:rPr>
              <a:t>The Last Straw</a:t>
            </a:r>
            <a:endParaRPr lang="en-US" altLang="en-US" sz="2600" b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086600" y="3505201"/>
            <a:ext cx="3581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>
                <a:solidFill>
                  <a:srgbClr val="FFFFFF"/>
                </a:solidFill>
                <a:latin typeface="Times New Roman" panose="02020603050405020304" pitchFamily="18" charset="0"/>
              </a:rPr>
              <a:t>– Germany promised to help Mexico regain land it lost to the U.S. in the Mexican War.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086600" y="5257800"/>
            <a:ext cx="3581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FFFFFF"/>
                </a:solidFill>
                <a:latin typeface="Times New Roman" panose="02020603050405020304" pitchFamily="18" charset="0"/>
              </a:rPr>
              <a:t>* The U.S. declared war on the Central Powers in 1917.</a:t>
            </a:r>
          </a:p>
        </p:txBody>
      </p:sp>
    </p:spTree>
    <p:extLst>
      <p:ext uri="{BB962C8B-B14F-4D97-AF65-F5344CB8AC3E}">
        <p14:creationId xmlns:p14="http://schemas.microsoft.com/office/powerpoint/2010/main" val="1789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  <p:bldP spid="17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7938"/>
            <a:ext cx="32639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/>
          <a:stretch>
            <a:fillRect/>
          </a:stretch>
        </p:blipFill>
        <p:spPr bwMode="auto">
          <a:xfrm>
            <a:off x="1524000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0" y="5638801"/>
            <a:ext cx="586740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(above) Zimmermann Telegram as Received by the German Ambassador to Mexico, 01/19/1917 (right) decoded words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 Declares War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2613" y="1941514"/>
            <a:ext cx="8208962" cy="4611687"/>
          </a:xfrm>
        </p:spPr>
        <p:txBody>
          <a:bodyPr/>
          <a:lstStyle/>
          <a:p>
            <a:pPr eaLnBrk="1" hangingPunct="1"/>
            <a:r>
              <a:rPr lang="en-US" altLang="en-US" smtClean="0"/>
              <a:t>Senate Declares War  April 4</a:t>
            </a:r>
            <a:r>
              <a:rPr lang="en-US" altLang="en-US" baseline="30000" smtClean="0"/>
              <a:t>th</a:t>
            </a:r>
            <a:r>
              <a:rPr lang="en-US" altLang="en-US" smtClean="0"/>
              <a:t> 1917</a:t>
            </a:r>
          </a:p>
          <a:p>
            <a:pPr eaLnBrk="1" hangingPunct="1"/>
            <a:r>
              <a:rPr lang="en-US" altLang="en-US" smtClean="0"/>
              <a:t>House of Representatives Declares War April 6</a:t>
            </a:r>
            <a:r>
              <a:rPr lang="en-US" altLang="en-US" baseline="30000" smtClean="0"/>
              <a:t>th</a:t>
            </a:r>
            <a:r>
              <a:rPr lang="en-US" altLang="en-US" smtClean="0"/>
              <a:t> 1917</a:t>
            </a:r>
          </a:p>
          <a:p>
            <a:pPr eaLnBrk="1" hangingPunct="1"/>
            <a:r>
              <a:rPr lang="en-US" altLang="en-US" smtClean="0"/>
              <a:t>Wilson’s reasoning for War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make the world “Safe for Democracy”</a:t>
            </a:r>
          </a:p>
        </p:txBody>
      </p:sp>
    </p:spTree>
    <p:extLst>
      <p:ext uri="{BB962C8B-B14F-4D97-AF65-F5344CB8AC3E}">
        <p14:creationId xmlns:p14="http://schemas.microsoft.com/office/powerpoint/2010/main" val="36833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War on the Homefront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7767" y="954947"/>
            <a:ext cx="8915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World War I as a </a:t>
            </a:r>
            <a:r>
              <a:rPr lang="en-US" altLang="en-US" sz="2800" u="sng" dirty="0"/>
              <a:t>Total War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All Resources devoted to </a:t>
            </a:r>
            <a:r>
              <a:rPr lang="en-US" altLang="en-US" sz="2400" dirty="0" err="1"/>
              <a:t>homefront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Gov’t took over factories to make Military goods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All had to work (Women took place of men in factories)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Rationing- limit consumption of resources/goods necessary for the war effort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Propaganda- one-sided information to keep support for the war</a:t>
            </a:r>
          </a:p>
        </p:txBody>
      </p:sp>
    </p:spTree>
    <p:extLst>
      <p:ext uri="{BB962C8B-B14F-4D97-AF65-F5344CB8AC3E}">
        <p14:creationId xmlns:p14="http://schemas.microsoft.com/office/powerpoint/2010/main" val="16580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414" y="1"/>
            <a:ext cx="8637587" cy="14319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Propaganda</a:t>
            </a:r>
            <a:br>
              <a:rPr lang="en-US" altLang="en-US" smtClean="0"/>
            </a:br>
            <a:r>
              <a:rPr lang="en-US" altLang="en-US" smtClean="0"/>
              <a:t>US</a:t>
            </a:r>
          </a:p>
        </p:txBody>
      </p:sp>
      <p:pic>
        <p:nvPicPr>
          <p:cNvPr id="58371" name="Picture 4" descr="Slid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11" y="1751901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414" y="1"/>
            <a:ext cx="8637587" cy="14319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Propaganda</a:t>
            </a:r>
            <a:br>
              <a:rPr lang="en-US" altLang="en-US" smtClean="0"/>
            </a:br>
            <a:r>
              <a:rPr lang="en-US" altLang="en-US" smtClean="0"/>
              <a:t>Great Britain</a:t>
            </a:r>
          </a:p>
        </p:txBody>
      </p:sp>
      <p:pic>
        <p:nvPicPr>
          <p:cNvPr id="59395" name="Picture 4" descr="empireneeds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388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414" y="152400"/>
            <a:ext cx="8637587" cy="762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Western Front:  Battles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1" y="1143000"/>
            <a:ext cx="8208963" cy="5181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Battle of Verdun </a:t>
            </a:r>
          </a:p>
          <a:p>
            <a:pPr lvl="1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Ten months long </a:t>
            </a:r>
          </a:p>
          <a:p>
            <a:pPr lvl="1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French and German armies. </a:t>
            </a:r>
          </a:p>
          <a:p>
            <a:pPr lvl="1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Estimated 540,000 French and 430,000 German casualties </a:t>
            </a:r>
          </a:p>
          <a:p>
            <a:pPr lvl="1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 strategic advantages were gained for either side. 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Battle of Somme </a:t>
            </a:r>
          </a:p>
          <a:p>
            <a:pPr lvl="1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English and French vs Germany </a:t>
            </a:r>
          </a:p>
          <a:p>
            <a:pPr lvl="1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Six months of fighting </a:t>
            </a:r>
          </a:p>
          <a:p>
            <a:pPr lvl="1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Five miles of advancement for Allies </a:t>
            </a:r>
          </a:p>
          <a:p>
            <a:pPr lvl="1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 million men killed</a:t>
            </a:r>
          </a:p>
        </p:txBody>
      </p:sp>
    </p:spTree>
    <p:extLst>
      <p:ext uri="{BB962C8B-B14F-4D97-AF65-F5344CB8AC3E}">
        <p14:creationId xmlns:p14="http://schemas.microsoft.com/office/powerpoint/2010/main" val="31947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414" y="1"/>
            <a:ext cx="8637587" cy="14319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Propaganda</a:t>
            </a:r>
            <a:br>
              <a:rPr lang="en-US" altLang="en-US" smtClean="0"/>
            </a:br>
            <a:r>
              <a:rPr lang="en-US" altLang="en-US" smtClean="0"/>
              <a:t>Germany</a:t>
            </a:r>
          </a:p>
        </p:txBody>
      </p:sp>
      <p:pic>
        <p:nvPicPr>
          <p:cNvPr id="60419" name="Picture 4" descr="pp_ger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381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Ending the War 1917-1918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 Enters the War in April of 1917</a:t>
            </a:r>
          </a:p>
          <a:p>
            <a:pPr eaLnBrk="1" hangingPunct="1"/>
            <a:r>
              <a:rPr lang="en-US" altLang="en-US" smtClean="0"/>
              <a:t>March 1918 Russia and Germany sign the Treaty of Brest-Litovsk</a:t>
            </a:r>
          </a:p>
          <a:p>
            <a:pPr eaLnBrk="1" hangingPunct="1"/>
            <a:r>
              <a:rPr lang="en-US" altLang="en-US" smtClean="0"/>
              <a:t>Germans now use all resources on Western Front</a:t>
            </a:r>
          </a:p>
          <a:p>
            <a:pPr eaLnBrk="1" hangingPunct="1"/>
            <a:r>
              <a:rPr lang="en-US" altLang="en-US" smtClean="0"/>
              <a:t>March of 1918 Germany begins a massive attack on France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4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52389"/>
            <a:ext cx="8637588" cy="14319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Ending the War (1918)</a:t>
            </a:r>
            <a:br>
              <a:rPr lang="en-US" altLang="en-US" smtClean="0"/>
            </a:br>
            <a:r>
              <a:rPr lang="en-US" altLang="en-US" smtClean="0"/>
              <a:t>The Tide Turns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2614" y="1941514"/>
            <a:ext cx="8205787" cy="4687887"/>
          </a:xfrm>
        </p:spPr>
        <p:txBody>
          <a:bodyPr/>
          <a:lstStyle/>
          <a:p>
            <a:pPr eaLnBrk="1" hangingPunct="1"/>
            <a:r>
              <a:rPr lang="en-US" altLang="en-US" smtClean="0"/>
              <a:t>German troops fatigued</a:t>
            </a:r>
          </a:p>
          <a:p>
            <a:pPr eaLnBrk="1" hangingPunct="1"/>
            <a:r>
              <a:rPr lang="en-US" altLang="en-US" smtClean="0"/>
              <a:t>US had 140,000 “fresh” troops</a:t>
            </a:r>
          </a:p>
          <a:p>
            <a:pPr eaLnBrk="1" hangingPunct="1"/>
            <a:r>
              <a:rPr lang="en-US" altLang="en-US" smtClean="0"/>
              <a:t>2</a:t>
            </a:r>
            <a:r>
              <a:rPr lang="en-US" altLang="en-US" baseline="30000" smtClean="0"/>
              <a:t>nd</a:t>
            </a:r>
            <a:r>
              <a:rPr lang="en-US" altLang="en-US" smtClean="0"/>
              <a:t> Battle of the Marne (June 1918)</a:t>
            </a:r>
          </a:p>
          <a:p>
            <a:pPr eaLnBrk="1" hangingPunct="1"/>
            <a:r>
              <a:rPr lang="en-US" altLang="en-US" smtClean="0"/>
              <a:t>Central Powers Crumble</a:t>
            </a:r>
          </a:p>
          <a:p>
            <a:pPr lvl="1" eaLnBrk="1" hangingPunct="1"/>
            <a:r>
              <a:rPr lang="en-US" altLang="en-US" smtClean="0"/>
              <a:t>Revolutions in Austria Hungary</a:t>
            </a:r>
          </a:p>
          <a:p>
            <a:pPr lvl="1" eaLnBrk="1" hangingPunct="1"/>
            <a:r>
              <a:rPr lang="en-US" altLang="en-US" smtClean="0"/>
              <a:t>Ottoman Empire surrenders</a:t>
            </a:r>
          </a:p>
          <a:p>
            <a:pPr lvl="1" eaLnBrk="1" hangingPunct="1"/>
            <a:r>
              <a:rPr lang="en-US" altLang="en-US" smtClean="0"/>
              <a:t>German soldiers mutiny, public turns against Kaiser Wilhelm II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88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Ending the War (1918)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Kaiser Wilhelm </a:t>
            </a:r>
            <a:r>
              <a:rPr lang="en-US" altLang="en-US" u="sng" smtClean="0"/>
              <a:t>abdicates</a:t>
            </a:r>
            <a:r>
              <a:rPr lang="en-US" altLang="en-US" smtClean="0"/>
              <a:t> on November 9</a:t>
            </a:r>
            <a:r>
              <a:rPr lang="en-US" altLang="en-US" baseline="30000" smtClean="0"/>
              <a:t>th</a:t>
            </a:r>
            <a:r>
              <a:rPr lang="en-US" altLang="en-US" smtClean="0"/>
              <a:t> 1918</a:t>
            </a:r>
          </a:p>
          <a:p>
            <a:pPr eaLnBrk="1" hangingPunct="1"/>
            <a:r>
              <a:rPr lang="en-US" altLang="en-US" smtClean="0"/>
              <a:t>11</a:t>
            </a:r>
            <a:r>
              <a:rPr lang="en-US" altLang="en-US" baseline="30000" smtClean="0"/>
              <a:t>th</a:t>
            </a:r>
            <a:r>
              <a:rPr lang="en-US" altLang="en-US" smtClean="0"/>
              <a:t> hour of the 11</a:t>
            </a:r>
            <a:r>
              <a:rPr lang="en-US" altLang="en-US" baseline="30000" smtClean="0"/>
              <a:t>th</a:t>
            </a:r>
            <a:r>
              <a:rPr lang="en-US" altLang="en-US" smtClean="0"/>
              <a:t> day of the 11</a:t>
            </a:r>
            <a:r>
              <a:rPr lang="en-US" altLang="en-US" baseline="30000" smtClean="0"/>
              <a:t>th</a:t>
            </a:r>
            <a:r>
              <a:rPr lang="en-US" altLang="en-US" smtClean="0"/>
              <a:t> month in 1918 Germany agrees to a cease-fire</a:t>
            </a:r>
          </a:p>
          <a:p>
            <a:pPr eaLnBrk="1" hangingPunct="1"/>
            <a:r>
              <a:rPr lang="en-US" altLang="en-US" smtClean="0"/>
              <a:t>8.5 million soldiers dead</a:t>
            </a:r>
          </a:p>
          <a:p>
            <a:pPr eaLnBrk="1" hangingPunct="1"/>
            <a:r>
              <a:rPr lang="en-US" altLang="en-US" smtClean="0"/>
              <a:t>21 million soldiers wounded</a:t>
            </a:r>
          </a:p>
          <a:p>
            <a:pPr eaLnBrk="1" hangingPunct="1"/>
            <a:r>
              <a:rPr lang="en-US" altLang="en-US" smtClean="0"/>
              <a:t>Cost of 338 billion dollars</a:t>
            </a:r>
          </a:p>
        </p:txBody>
      </p:sp>
    </p:spTree>
    <p:extLst>
      <p:ext uri="{BB962C8B-B14F-4D97-AF65-F5344CB8AC3E}">
        <p14:creationId xmlns:p14="http://schemas.microsoft.com/office/powerpoint/2010/main" val="28191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0414" y="0"/>
            <a:ext cx="8637587" cy="210185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Ending the War</a:t>
            </a:r>
            <a:br>
              <a:rPr lang="en-US" altLang="en-US" smtClean="0"/>
            </a:br>
            <a:r>
              <a:rPr lang="en-US" altLang="en-US" smtClean="0"/>
              <a:t>The Paris Peace Conference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2613" y="1600200"/>
            <a:ext cx="8208962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Meeting of the </a:t>
            </a:r>
            <a:r>
              <a:rPr lang="en-US" altLang="en-US" b="1" smtClean="0"/>
              <a:t>“Big Four”</a:t>
            </a:r>
            <a:r>
              <a:rPr lang="en-US" altLang="en-US" smtClean="0"/>
              <a:t> at the </a:t>
            </a:r>
            <a:r>
              <a:rPr lang="en-US" altLang="en-US" b="1" smtClean="0"/>
              <a:t>Paris Peace Conference</a:t>
            </a:r>
          </a:p>
          <a:p>
            <a:pPr eaLnBrk="1" hangingPunct="1"/>
            <a:r>
              <a:rPr lang="en-US" altLang="en-US" smtClean="0"/>
              <a:t>Wilson Proposes his </a:t>
            </a:r>
            <a:r>
              <a:rPr lang="en-US" altLang="en-US" b="1" smtClean="0"/>
              <a:t>“14 points”</a:t>
            </a:r>
          </a:p>
          <a:p>
            <a:pPr eaLnBrk="1" hangingPunct="1"/>
            <a:r>
              <a:rPr lang="en-US" altLang="en-US" smtClean="0"/>
              <a:t>“Big Four” create </a:t>
            </a:r>
            <a:r>
              <a:rPr lang="en-US" altLang="en-US" b="1" u="sng" smtClean="0"/>
              <a:t>Treaty of Versailles</a:t>
            </a:r>
          </a:p>
          <a:p>
            <a:pPr lvl="1" eaLnBrk="1" hangingPunct="1"/>
            <a:r>
              <a:rPr lang="en-US" altLang="en-US" smtClean="0"/>
              <a:t>War Guilt Clause</a:t>
            </a:r>
          </a:p>
          <a:p>
            <a:pPr lvl="1" eaLnBrk="1" hangingPunct="1"/>
            <a:r>
              <a:rPr lang="en-US" altLang="en-US" smtClean="0"/>
              <a:t>Break up of German, Austrian, Russian and Ottoman Empire</a:t>
            </a:r>
          </a:p>
          <a:p>
            <a:pPr lvl="1" eaLnBrk="1" hangingPunct="1"/>
            <a:r>
              <a:rPr lang="en-US" altLang="en-US" smtClean="0"/>
              <a:t>Reparations</a:t>
            </a:r>
          </a:p>
          <a:p>
            <a:pPr lvl="1" eaLnBrk="1" hangingPunct="1"/>
            <a:r>
              <a:rPr lang="en-US" altLang="en-US" smtClean="0"/>
              <a:t>Legacy of bitterness and betrayal</a:t>
            </a:r>
          </a:p>
        </p:txBody>
      </p:sp>
    </p:spTree>
    <p:extLst>
      <p:ext uri="{BB962C8B-B14F-4D97-AF65-F5344CB8AC3E}">
        <p14:creationId xmlns:p14="http://schemas.microsoft.com/office/powerpoint/2010/main" val="19163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69925"/>
            <a:ext cx="8637588" cy="762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Effects of World War 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91440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Before World War I feeling of optimism and progress of Human Kind</a:t>
            </a:r>
          </a:p>
          <a:p>
            <a:pPr eaLnBrk="1" hangingPunct="1"/>
            <a:r>
              <a:rPr lang="en-US" altLang="en-US" smtClean="0"/>
              <a:t>After the War feelings of pessimism</a:t>
            </a:r>
          </a:p>
          <a:p>
            <a:pPr eaLnBrk="1" hangingPunct="1"/>
            <a:r>
              <a:rPr lang="en-US" altLang="en-US" smtClean="0"/>
              <a:t>New forms of Art, Literature, Philosophy and Science</a:t>
            </a:r>
          </a:p>
          <a:p>
            <a:pPr lvl="1" eaLnBrk="1" hangingPunct="1"/>
            <a:r>
              <a:rPr lang="en-US" altLang="en-US" smtClean="0"/>
              <a:t>(ex. Surrealism, “Lost” Generation, Psychoanalysis, Existentialism)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8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153400" cy="304800"/>
          </a:xfrm>
        </p:spPr>
        <p:txBody>
          <a:bodyPr/>
          <a:lstStyle/>
          <a:p>
            <a:pPr eaLnBrk="1" hangingPunct="1"/>
            <a:r>
              <a:rPr lang="en-US" altLang="en-US" smtClean="0"/>
              <a:t>Figure 31.1: Approximate Comparative Losses in World War I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49289"/>
            <a:ext cx="86614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2326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0" y="5121275"/>
            <a:ext cx="3733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srgbClr val="FFFFFF"/>
                </a:solidFill>
                <a:latin typeface="Times New Roman" panose="02020603050405020304" pitchFamily="18" charset="0"/>
              </a:rPr>
              <a:t>* Germany was an angry, humiliated nation, setting the stage for World War II</a:t>
            </a:r>
            <a:r>
              <a:rPr lang="en-US" altLang="en-US" sz="27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1524000" y="0"/>
            <a:ext cx="365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2"/>
              </a:rPr>
              <a:t> -Versailles Treaty</a:t>
            </a:r>
            <a:br>
              <a:rPr lang="en-US" altLang="en-US" sz="2800" b="1">
                <a:solidFill>
                  <a:srgbClr val="000000"/>
                </a:solidFill>
                <a:hlinkClick r:id="rId2"/>
              </a:rPr>
            </a:b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0" y="533400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- Germany was forced to: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24000" y="1600200"/>
            <a:ext cx="358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· take full blame for the war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0" y="251460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· completely disarm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0" y="3048000"/>
            <a:ext cx="358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· pay huge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reparations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to the Allies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24000" y="4038600"/>
            <a:ext cx="358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FF"/>
                </a:solidFill>
                <a:latin typeface="Times New Roman" panose="02020603050405020304" pitchFamily="18" charset="0"/>
              </a:rPr>
              <a:t>· give up it’s colonies to the Allies</a:t>
            </a:r>
          </a:p>
        </p:txBody>
      </p:sp>
      <p:pic>
        <p:nvPicPr>
          <p:cNvPr id="67593" name="Picture 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"/>
            <a:ext cx="559435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5942" y="57898"/>
            <a:ext cx="13388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#19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0" y="4572000"/>
            <a:ext cx="89837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  <p:bldP spid="3081" grpId="0"/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50838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Eastern Front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1" y="1676400"/>
            <a:ext cx="8208963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Russians and Serbs vs. Germans and Austria-Hungarians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War more mobile but still a stalemate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Russia’s 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Not Industrialized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Short on Supplies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Russia’s 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7037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Eastern Front:  Battles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Battle of Tannenberg: 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 1914- First major eastern battle. 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 was badly defeated and pushed back.  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 lost millions of men against Germany, undersupplied, under gunned</a:t>
            </a:r>
          </a:p>
        </p:txBody>
      </p:sp>
    </p:spTree>
    <p:extLst>
      <p:ext uri="{BB962C8B-B14F-4D97-AF65-F5344CB8AC3E}">
        <p14:creationId xmlns:p14="http://schemas.microsoft.com/office/powerpoint/2010/main" val="39495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87363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Other Fronts</a:t>
            </a:r>
            <a:endParaRPr lang="en-US" altLang="en-US" sz="32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915400" cy="5181600"/>
          </a:xfrm>
        </p:spPr>
        <p:txBody>
          <a:bodyPr/>
          <a:lstStyle/>
          <a:p>
            <a:pPr eaLnBrk="1" hangingPunct="1"/>
            <a:r>
              <a:rPr lang="en-US" altLang="en-US" smtClean="0"/>
              <a:t>Japan, Australia, India join Allies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Ottoman Turks, Bulgaria join Central Powers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Gallipoli Campaign in the Ottoman Empire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Battles occur in Africa and Asia for Colonial Possessions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8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414" y="304800"/>
            <a:ext cx="8637587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 Exits the War</a:t>
            </a: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1" y="1676400"/>
            <a:ext cx="8208963" cy="4800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March 1917, Nicholas II abdicates his throne, </a:t>
            </a: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Russian Duma continues to fight. </a:t>
            </a: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October 1917: Lenin and the Bolsheviks take command: The Soviet Union is created. </a:t>
            </a:r>
          </a:p>
          <a:p>
            <a:pPr eaLnBrk="1" hangingPunct="1"/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1918: Soviets and Germans sign the Treaty of Brest-Litovsk, ending the war in the East.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7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 claims Neutrality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I didn’t raise my boy to be a soldier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I brought him up to be my pride and joy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Who dares to place a musket on his shoulder,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To shoot some other mother’s darling boy?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88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>
            <a:fillRect/>
          </a:stretch>
        </p:blipFill>
        <p:spPr bwMode="auto">
          <a:xfrm>
            <a:off x="1524001" y="0"/>
            <a:ext cx="9140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5484814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· </a:t>
            </a:r>
            <a:r>
              <a:rPr lang="en-US" altLang="en-US" sz="2800" dirty="0">
                <a:solidFill>
                  <a:srgbClr val="FFFFFF"/>
                </a:solidFill>
                <a:latin typeface="Times New Roman" panose="02020603050405020304" pitchFamily="18" charset="0"/>
              </a:rPr>
              <a:t>THE U.S. ENTERS THE WAR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Georpedoed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Lusitania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a British passenger ship, killing approximately 1,200 people, including 128 Americans.</a:t>
            </a:r>
          </a:p>
        </p:txBody>
      </p:sp>
    </p:spTree>
    <p:extLst>
      <p:ext uri="{BB962C8B-B14F-4D97-AF65-F5344CB8AC3E}">
        <p14:creationId xmlns:p14="http://schemas.microsoft.com/office/powerpoint/2010/main" val="40315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 Road to War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British Blockade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  <a:r>
              <a:rPr lang="en-US" altLang="en-US" sz="2800"/>
              <a:t>did not allow products to leave or enter Germany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r>
              <a:rPr lang="en-US" altLang="en-US" smtClean="0"/>
              <a:t>German U-Boat Response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counter to blockade, destroy all boats headed for British shores</a:t>
            </a:r>
          </a:p>
        </p:txBody>
      </p:sp>
    </p:spTree>
    <p:extLst>
      <p:ext uri="{BB962C8B-B14F-4D97-AF65-F5344CB8AC3E}">
        <p14:creationId xmlns:p14="http://schemas.microsoft.com/office/powerpoint/2010/main" val="12365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nedy">
  <a:themeElements>
    <a:clrScheme name="Kennedy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Kenne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nnedy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nedy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ned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nnedy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nnedy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800</Words>
  <Application>Microsoft Office PowerPoint</Application>
  <PresentationFormat>Widescreen</PresentationFormat>
  <Paragraphs>137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Kennedy</vt:lpstr>
      <vt:lpstr>The Great War  Western Front</vt:lpstr>
      <vt:lpstr>Western Front:  Battles</vt:lpstr>
      <vt:lpstr>Eastern Front</vt:lpstr>
      <vt:lpstr>Eastern Front:  Battles</vt:lpstr>
      <vt:lpstr>Other Fronts</vt:lpstr>
      <vt:lpstr>Russia Exits the War</vt:lpstr>
      <vt:lpstr>US claims Neutrality</vt:lpstr>
      <vt:lpstr>PowerPoint Presentation</vt:lpstr>
      <vt:lpstr>US Road to War</vt:lpstr>
      <vt:lpstr>US Road to War</vt:lpstr>
      <vt:lpstr>PowerPoint Presentation</vt:lpstr>
      <vt:lpstr>PowerPoint Presentation</vt:lpstr>
      <vt:lpstr>1916 Presidential Election And the Winner is…</vt:lpstr>
      <vt:lpstr>PowerPoint Presentation</vt:lpstr>
      <vt:lpstr>PowerPoint Presentation</vt:lpstr>
      <vt:lpstr>US Declares War</vt:lpstr>
      <vt:lpstr>War on the Homefront</vt:lpstr>
      <vt:lpstr>Propaganda US</vt:lpstr>
      <vt:lpstr>Propaganda Great Britain</vt:lpstr>
      <vt:lpstr>Propaganda Germany</vt:lpstr>
      <vt:lpstr>Ending the War 1917-1918</vt:lpstr>
      <vt:lpstr>Ending the War (1918) The Tide Turns</vt:lpstr>
      <vt:lpstr>Ending the War (1918)</vt:lpstr>
      <vt:lpstr>Ending the War The Paris Peace Conference </vt:lpstr>
      <vt:lpstr>Effects of World War I</vt:lpstr>
      <vt:lpstr>Figure 31.1: Approximate Comparative Losses in World War I</vt:lpstr>
      <vt:lpstr>PowerPoint Presentation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War  Western Front</dc:title>
  <dc:creator>Alissa F Groll</dc:creator>
  <cp:lastModifiedBy>Alissa F Groll</cp:lastModifiedBy>
  <cp:revision>1</cp:revision>
  <dcterms:created xsi:type="dcterms:W3CDTF">2015-05-11T21:30:58Z</dcterms:created>
  <dcterms:modified xsi:type="dcterms:W3CDTF">2015-05-11T21:47:59Z</dcterms:modified>
</cp:coreProperties>
</file>